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6" r:id="rId19"/>
    <p:sldId id="273" r:id="rId20"/>
    <p:sldId id="274" r:id="rId21"/>
    <p:sldId id="275" r:id="rId22"/>
  </p:sldIdLst>
  <p:sldSz cx="12192000" cy="6858000"/>
  <p:notesSz cx="6858000" cy="9144000"/>
  <p:embeddedFontLs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Consolas" panose="020B0609020204030204" pitchFamily="49" charset="0"/>
      <p:regular r:id="rId28"/>
      <p:bold r:id="rId29"/>
      <p:italic r:id="rId30"/>
      <p:boldItalic r:id="rId31"/>
    </p:embeddedFont>
    <p:embeddedFont>
      <p:font typeface="Roboto" panose="020B0604020202020204" charset="0"/>
      <p:regular r:id="rId32"/>
      <p:bold r:id="rId33"/>
      <p:italic r:id="rId34"/>
      <p:boldItalic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2184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87" d="100"/>
          <a:sy n="87" d="100"/>
        </p:scale>
        <p:origin x="-422" y="43"/>
      </p:cViewPr>
      <p:guideLst>
        <p:guide orient="horz" pos="218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64834624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6" name="Google Shape;13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1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  <p:sp>
        <p:nvSpPr>
          <p:cNvPr id="138" name="Google Shape;138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718e76b0e2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5" name="Google Shape;215;g718e76b0e2_0_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g718e76b0e2_0_3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71397c45a9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4" name="Google Shape;224;g71397c45a9_0_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g71397c45a9_0_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  <p:sp>
        <p:nvSpPr>
          <p:cNvPr id="226" name="Google Shape;226;g71397c45a9_0_9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718e76b0e2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718e76b0e2_0_7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g718e76b0e2_0_7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718e76b0e2_0_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g718e76b0e2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718e76b0e2_0_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g718e76b0e2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718e76b0e2_0_5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g718e76b0e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718e76b0e2_0_6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g718e76b0e2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71397c45a9_0_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g71397c45a9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71397c45a9_0_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g71397c45a9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5" name="Google Shape;285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18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</a:rPr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</a:rPr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>
                <a:solidFill>
                  <a:srgbClr val="000000"/>
                </a:solidFill>
              </a:rPr>
              <a:t> license.</a:t>
            </a:r>
            <a:endParaRPr sz="1000">
              <a:solidFill>
                <a:srgbClr val="000000"/>
              </a:solidFill>
            </a:endParaRPr>
          </a:p>
        </p:txBody>
      </p:sp>
      <p:sp>
        <p:nvSpPr>
          <p:cNvPr id="287" name="Google Shape;287;p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19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6" name="Google Shape;14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2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  <p:sp>
        <p:nvSpPr>
          <p:cNvPr id="148" name="Google Shape;148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6bb4c4467f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6bb4c4467f_0_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g6bb4c4467f_0_3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7" name="Google Shape;297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298;p21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</a:rPr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</a:rPr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>
                <a:solidFill>
                  <a:srgbClr val="000000"/>
                </a:solidFill>
              </a:rPr>
              <a:t> license.</a:t>
            </a:r>
            <a:endParaRPr sz="1000">
              <a:solidFill>
                <a:srgbClr val="000000"/>
              </a:solidFill>
            </a:endParaRPr>
          </a:p>
        </p:txBody>
      </p:sp>
      <p:sp>
        <p:nvSpPr>
          <p:cNvPr id="299" name="Google Shape;299;p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21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5" name="Google Shape;155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  <p:sp>
        <p:nvSpPr>
          <p:cNvPr id="157" name="Google Shape;157;p4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6bbc7433b2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6bbc7433b2_0_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g6bbc7433b2_0_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718e76b0e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1" name="Google Shape;171;g718e76b0e2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g718e76b0e2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sp>
        <p:nvSpPr>
          <p:cNvPr id="173" name="Google Shape;173;g718e76b0e2_0_0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8" name="Google Shape;178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718e76b0e2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8" name="Google Shape;188;g718e76b0e2_0_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g718e76b0e2_0_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718e76b0e2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7" name="Google Shape;197;g718e76b0e2_0_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g718e76b0e2_0_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718e76b0e2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6" name="Google Shape;206;g718e76b0e2_0_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g718e76b0e2_0_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2.png"/><Relationship Id="rId7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jp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gif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acebook.com/SoftwareUniversity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8.png"/><Relationship Id="rId5" Type="http://schemas.openxmlformats.org/officeDocument/2006/relationships/hyperlink" Target="http://forum.softuni.bg/" TargetMode="External"/><Relationship Id="rId4" Type="http://schemas.openxmlformats.org/officeDocument/2006/relationships/image" Target="../media/image17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esentation Title Slide">
  <p:cSld name="Presentation Title Slid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2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613359" y="4598867"/>
            <a:ext cx="109653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lvl="0" algn="ctr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666666"/>
              </a:buClr>
              <a:buSzPts val="3598"/>
              <a:buFont typeface="Roboto"/>
              <a:buNone/>
              <a:defRPr sz="3598" b="1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lvl="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lvl="3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lvl="4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lvl="5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title"/>
          </p:nvPr>
        </p:nvSpPr>
        <p:spPr>
          <a:xfrm>
            <a:off x="1217450" y="319750"/>
            <a:ext cx="9753900" cy="41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Font typeface="Calibri"/>
              <a:buNone/>
              <a:defRPr sz="110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/>
          <p:nvPr/>
        </p:nvSpPr>
        <p:spPr>
          <a:xfrm>
            <a:off x="-1589" y="6702676"/>
            <a:ext cx="12195176" cy="21721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20;p2"/>
          <p:cNvSpPr/>
          <p:nvPr/>
        </p:nvSpPr>
        <p:spPr>
          <a:xfrm>
            <a:off x="-1588" y="6702676"/>
            <a:ext cx="12192000" cy="21721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11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1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11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1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8" name="Google Shape;118;p11"/>
          <p:cNvSpPr/>
          <p:nvPr/>
        </p:nvSpPr>
        <p:spPr>
          <a:xfrm>
            <a:off x="0" y="-7074"/>
            <a:ext cx="12195176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9" name="Google Shape;119;p11"/>
          <p:cNvPicPr preferRelativeResize="0"/>
          <p:nvPr/>
        </p:nvPicPr>
        <p:blipFill rotWithShape="1">
          <a:blip r:embed="rId3">
            <a:alphaModFix/>
          </a:blip>
          <a:srcRect b="7054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1" descr="us4bg-logo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3525" y="1526700"/>
            <a:ext cx="1666875" cy="162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1" descr="promianata-logo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65125" y="3562275"/>
            <a:ext cx="3943350" cy="103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1" descr="vratsa-municipality-logo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36100" y="1726725"/>
            <a:ext cx="1276350" cy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1" descr="Telerik_Academy_Logo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41325" y="1890875"/>
            <a:ext cx="4440299" cy="117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1" descr="mindhub-logo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642250" y="3793900"/>
            <a:ext cx="3314650" cy="66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1" descr="NMD-Logo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31725" y="3744050"/>
            <a:ext cx="2057400" cy="1076325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1"/>
          <p:cNvSpPr txBox="1"/>
          <p:nvPr/>
        </p:nvSpPr>
        <p:spPr>
          <a:xfrm>
            <a:off x="188825" y="55525"/>
            <a:ext cx="87360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Partners</a:t>
            </a:r>
            <a:endParaRPr sz="48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st">
  <p:cSld name="Last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12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2"/>
          <p:cNvSpPr txBox="1">
            <a:spLocks noGrp="1"/>
          </p:cNvSpPr>
          <p:nvPr>
            <p:ph type="body" idx="1"/>
          </p:nvPr>
        </p:nvSpPr>
        <p:spPr>
          <a:xfrm>
            <a:off x="152410" y="1186307"/>
            <a:ext cx="9504009" cy="5496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406273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798"/>
              <a:buFont typeface="Roboto"/>
              <a:buChar char="▪"/>
              <a:defRPr sz="2798"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431672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198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4189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998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pic>
        <p:nvPicPr>
          <p:cNvPr id="130" name="Google Shape;130;p12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261449" y="3608627"/>
            <a:ext cx="1119031" cy="1118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2">
            <a:hlinkClick r:id="rId5"/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337977" y="5017462"/>
            <a:ext cx="1042504" cy="1042233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12"/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12"/>
          <p:cNvSpPr txBox="1">
            <a:spLocks noGrp="1"/>
          </p:cNvSpPr>
          <p:nvPr>
            <p:ph type="title"/>
          </p:nvPr>
        </p:nvSpPr>
        <p:spPr>
          <a:xfrm>
            <a:off x="172286" y="108873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">
  <p:cSld name="Table of Conten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3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3"/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24;p3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body" idx="1"/>
          </p:nvPr>
        </p:nvSpPr>
        <p:spPr>
          <a:xfrm>
            <a:off x="196766" y="1371604"/>
            <a:ext cx="8182463" cy="4795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4443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398"/>
              <a:buFont typeface="Roboto"/>
              <a:buAutoNum type="arabicPeriod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9" name="Google Shape;29;p3"/>
          <p:cNvPicPr preferRelativeResize="0"/>
          <p:nvPr/>
        </p:nvPicPr>
        <p:blipFill rotWithShape="1">
          <a:blip r:embed="rId3">
            <a:alphaModFix/>
          </a:blip>
          <a:srcRect b="7054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4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4"/>
          <p:cNvSpPr/>
          <p:nvPr/>
        </p:nvSpPr>
        <p:spPr>
          <a:xfrm>
            <a:off x="-1" y="0"/>
            <a:ext cx="12192000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33;p4"/>
          <p:cNvSpPr txBox="1">
            <a:spLocks noGrp="1"/>
          </p:cNvSpPr>
          <p:nvPr>
            <p:ph type="body" idx="1"/>
          </p:nvPr>
        </p:nvSpPr>
        <p:spPr>
          <a:xfrm>
            <a:off x="190402" y="1196125"/>
            <a:ext cx="11818096" cy="5201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8" name="Google Shape;38;p4"/>
          <p:cNvPicPr preferRelativeResize="0"/>
          <p:nvPr/>
        </p:nvPicPr>
        <p:blipFill rotWithShape="1">
          <a:blip r:embed="rId3">
            <a:alphaModFix/>
          </a:blip>
          <a:srcRect b="7054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oogle Shape;40;p5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5"/>
          <p:cNvSpPr/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i="0" u="none" strike="noStrike" cap="none">
              <a:solidFill>
                <a:srgbClr val="F7C86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urce Code Example">
  <p:cSld name="Source Code Example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3;p6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6"/>
          <p:cNvSpPr txBox="1">
            <a:spLocks noGrp="1"/>
          </p:cNvSpPr>
          <p:nvPr>
            <p:ph type="body" idx="1"/>
          </p:nvPr>
        </p:nvSpPr>
        <p:spPr>
          <a:xfrm>
            <a:off x="615283" y="1830475"/>
            <a:ext cx="10961400" cy="1633500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74E13"/>
              </a:buClr>
              <a:buSzPts val="2398"/>
              <a:buNone/>
              <a:defRPr sz="2398" b="1">
                <a:solidFill>
                  <a:srgbClr val="274E13"/>
                </a:solidFill>
                <a:latin typeface="Consolas"/>
                <a:ea typeface="Consolas"/>
                <a:cs typeface="Consolas"/>
                <a:sym typeface="Consolas"/>
              </a:defRPr>
            </a:lvl1pPr>
            <a:lvl2pPr marL="914400" lvl="1" indent="-34290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marL="1371600" lvl="2" indent="-34290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marL="1828800" lvl="3" indent="-34290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marL="2286000" lvl="4" indent="-34290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marL="2743200" lvl="5" indent="-3429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8" name="Google Shape;48;p6"/>
          <p:cNvSpPr/>
          <p:nvPr/>
        </p:nvSpPr>
        <p:spPr>
          <a:xfrm>
            <a:off x="-3176" y="0"/>
            <a:ext cx="12195300" cy="1095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" name="Google Shape;49;p6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50" name="Google Shape;50;p6"/>
          <p:cNvPicPr preferRelativeResize="0"/>
          <p:nvPr/>
        </p:nvPicPr>
        <p:blipFill rotWithShape="1">
          <a:blip r:embed="rId3">
            <a:alphaModFix/>
          </a:blip>
          <a:srcRect b="7054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portant Concept">
  <p:cSld name="Important Concept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7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7"/>
          <p:cNvSpPr/>
          <p:nvPr/>
        </p:nvSpPr>
        <p:spPr>
          <a:xfrm>
            <a:off x="-3472" y="0"/>
            <a:ext cx="115383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4" name="Google Shape;54;p7" descr="E:\002-KIMS BUSINESS\007-02-Fullslidesppt-Contents\20161228\02-edu\bulb-item2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5205" y="1792355"/>
            <a:ext cx="1830305" cy="4062222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7"/>
          <p:cNvSpPr txBox="1">
            <a:spLocks noGrp="1"/>
          </p:cNvSpPr>
          <p:nvPr>
            <p:ph type="body" idx="1"/>
          </p:nvPr>
        </p:nvSpPr>
        <p:spPr>
          <a:xfrm>
            <a:off x="2065510" y="1121144"/>
            <a:ext cx="9929724" cy="5276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4443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398"/>
              <a:buFont typeface="Roboto"/>
              <a:buChar char="▪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4316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198"/>
              <a:buFont typeface="Roboto"/>
              <a:buChar char="▪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4189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998"/>
              <a:buFont typeface="Roboto"/>
              <a:buChar char="▪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4062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798"/>
              <a:buFont typeface="Roboto"/>
              <a:buChar char="▪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93573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598"/>
              <a:buFont typeface="Roboto"/>
              <a:buChar char="▪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title"/>
          </p:nvPr>
        </p:nvSpPr>
        <p:spPr>
          <a:xfrm>
            <a:off x="1296957" y="100750"/>
            <a:ext cx="8399495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98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7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7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7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0" name="Google Shape;60;p7"/>
          <p:cNvPicPr preferRelativeResize="0"/>
          <p:nvPr/>
        </p:nvPicPr>
        <p:blipFill rotWithShape="1">
          <a:blip r:embed="rId4">
            <a:alphaModFix/>
          </a:blip>
          <a:srcRect b="7054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estions Slide">
  <p:cSld name="Questions Slide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8"/>
          <p:cNvSpPr/>
          <p:nvPr/>
        </p:nvSpPr>
        <p:spPr>
          <a:xfrm>
            <a:off x="-1051301" y="703244"/>
            <a:ext cx="8406073" cy="10333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C6D1"/>
              </a:buClr>
              <a:buSzPts val="6158"/>
              <a:buFont typeface="Noto Sans Symbols"/>
              <a:buNone/>
            </a:pPr>
            <a:r>
              <a:rPr lang="en-US" sz="8797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Questions?</a:t>
            </a:r>
            <a:endParaRPr sz="8797" b="1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3" name="Google Shape;63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696452" y="314259"/>
            <a:ext cx="2126081" cy="530284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8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8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66" name="Google Shape;66;p8"/>
          <p:cNvPicPr preferRelativeResize="0"/>
          <p:nvPr/>
        </p:nvPicPr>
        <p:blipFill rotWithShape="1">
          <a:blip r:embed="rId3">
            <a:alphaModFix amt="8000"/>
          </a:blip>
          <a:srcRect t="24442"/>
          <a:stretch/>
        </p:blipFill>
        <p:spPr>
          <a:xfrm>
            <a:off x="-1612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8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8" name="Google Shape;68;p8"/>
          <p:cNvSpPr/>
          <p:nvPr/>
        </p:nvSpPr>
        <p:spPr>
          <a:xfrm>
            <a:off x="-1589" y="6371331"/>
            <a:ext cx="12195176" cy="50459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9" name="Google Shape;69;p8"/>
          <p:cNvCxnSpPr/>
          <p:nvPr/>
        </p:nvCxnSpPr>
        <p:spPr>
          <a:xfrm rot="10800000" flipH="1">
            <a:off x="1753064" y="3832365"/>
            <a:ext cx="8549700" cy="66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0" name="Google Shape;70;p8"/>
          <p:cNvCxnSpPr/>
          <p:nvPr/>
        </p:nvCxnSpPr>
        <p:spPr>
          <a:xfrm>
            <a:off x="1753064" y="383896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1" name="Google Shape;71;p8"/>
          <p:cNvCxnSpPr/>
          <p:nvPr/>
        </p:nvCxnSpPr>
        <p:spPr>
          <a:xfrm>
            <a:off x="3147650" y="383896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2" name="Google Shape;72;p8"/>
          <p:cNvCxnSpPr/>
          <p:nvPr/>
        </p:nvCxnSpPr>
        <p:spPr>
          <a:xfrm>
            <a:off x="4594850" y="383261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3" name="Google Shape;73;p8"/>
          <p:cNvCxnSpPr/>
          <p:nvPr/>
        </p:nvCxnSpPr>
        <p:spPr>
          <a:xfrm>
            <a:off x="6034850" y="383261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4" name="Google Shape;74;p8"/>
          <p:cNvCxnSpPr/>
          <p:nvPr/>
        </p:nvCxnSpPr>
        <p:spPr>
          <a:xfrm>
            <a:off x="7474850" y="383261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5" name="Google Shape;75;p8"/>
          <p:cNvCxnSpPr/>
          <p:nvPr/>
        </p:nvCxnSpPr>
        <p:spPr>
          <a:xfrm>
            <a:off x="8914850" y="383896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6" name="Google Shape;76;p8"/>
          <p:cNvCxnSpPr/>
          <p:nvPr/>
        </p:nvCxnSpPr>
        <p:spPr>
          <a:xfrm>
            <a:off x="6172157" y="359639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77" name="Google Shape;77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5348" y="2194674"/>
            <a:ext cx="2401363" cy="135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68552" y="4273150"/>
            <a:ext cx="921451" cy="918226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8"/>
          <p:cNvSpPr txBox="1"/>
          <p:nvPr/>
        </p:nvSpPr>
        <p:spPr>
          <a:xfrm>
            <a:off x="1268325" y="5176150"/>
            <a:ext cx="1108200" cy="50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134F5C"/>
                </a:solidFill>
                <a:latin typeface="Roboto"/>
                <a:ea typeface="Roboto"/>
                <a:cs typeface="Roboto"/>
                <a:sym typeface="Roboto"/>
              </a:rPr>
              <a:t>Гнездото</a:t>
            </a:r>
            <a:endParaRPr b="1">
              <a:solidFill>
                <a:srgbClr val="134F5C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134F5C"/>
                </a:solidFill>
                <a:latin typeface="Roboto"/>
                <a:ea typeface="Roboto"/>
                <a:cs typeface="Roboto"/>
                <a:sym typeface="Roboto"/>
              </a:rPr>
              <a:t>Coworking</a:t>
            </a:r>
            <a:endParaRPr b="1">
              <a:solidFill>
                <a:srgbClr val="134F5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" name="Google Shape;80;p8"/>
          <p:cNvSpPr/>
          <p:nvPr/>
        </p:nvSpPr>
        <p:spPr>
          <a:xfrm>
            <a:off x="2648988" y="4273150"/>
            <a:ext cx="1166400" cy="1109400"/>
          </a:xfrm>
          <a:prstGeom prst="decagon">
            <a:avLst>
              <a:gd name="vf" fmla="val 105146"/>
            </a:avLst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</a:rPr>
              <a:t>Цялостен курс по програмиране</a:t>
            </a:r>
            <a:endParaRPr sz="1200" b="1">
              <a:solidFill>
                <a:srgbClr val="FFFFFF"/>
              </a:solidFill>
            </a:endParaRPr>
          </a:p>
        </p:txBody>
      </p:sp>
      <p:sp>
        <p:nvSpPr>
          <p:cNvPr id="81" name="Google Shape;81;p8"/>
          <p:cNvSpPr/>
          <p:nvPr/>
        </p:nvSpPr>
        <p:spPr>
          <a:xfrm>
            <a:off x="4210975" y="4442500"/>
            <a:ext cx="921300" cy="770700"/>
          </a:xfrm>
          <a:prstGeom prst="snip1Rect">
            <a:avLst>
              <a:gd name="adj" fmla="val 16667"/>
            </a:avLst>
          </a:prstGeom>
          <a:solidFill>
            <a:srgbClr val="B4A7D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</a:rPr>
              <a:t>Дизайн</a:t>
            </a:r>
            <a:endParaRPr b="1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</a:rPr>
              <a:t>курс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82" name="Google Shape;82;p8"/>
          <p:cNvSpPr/>
          <p:nvPr/>
        </p:nvSpPr>
        <p:spPr>
          <a:xfrm>
            <a:off x="5409713" y="4279700"/>
            <a:ext cx="1280700" cy="11094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9FC5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</a:rPr>
              <a:t>Курс по</a:t>
            </a:r>
            <a:endParaRPr sz="1200" b="1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</a:rPr>
              <a:t>дигит.</a:t>
            </a:r>
            <a:endParaRPr sz="1200" b="1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</a:rPr>
              <a:t>маркетинг</a:t>
            </a:r>
            <a:endParaRPr sz="1200" b="1">
              <a:solidFill>
                <a:srgbClr val="FFFFFF"/>
              </a:solidFill>
            </a:endParaRPr>
          </a:p>
        </p:txBody>
      </p:sp>
      <p:pic>
        <p:nvPicPr>
          <p:cNvPr id="83" name="Google Shape;83;p8" descr="Резултат с изображение за mindhub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65937" y="4611161"/>
            <a:ext cx="1166399" cy="242196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8"/>
          <p:cNvPicPr preferRelativeResize="0"/>
          <p:nvPr/>
        </p:nvPicPr>
        <p:blipFill rotWithShape="1">
          <a:blip r:embed="rId7">
            <a:alphaModFix/>
          </a:blip>
          <a:srcRect l="9595" r="12078"/>
          <a:stretch/>
        </p:blipFill>
        <p:spPr>
          <a:xfrm>
            <a:off x="8284746" y="4385651"/>
            <a:ext cx="1108200" cy="884400"/>
          </a:xfrm>
          <a:prstGeom prst="teardrop">
            <a:avLst>
              <a:gd name="adj" fmla="val 87076"/>
            </a:avLst>
          </a:prstGeom>
          <a:noFill/>
          <a:ln>
            <a:noFill/>
          </a:ln>
        </p:spPr>
      </p:pic>
      <p:pic>
        <p:nvPicPr>
          <p:cNvPr id="85" name="Google Shape;85;p8" descr="HackVratsa Logo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322750" y="4490025"/>
            <a:ext cx="1501875" cy="6887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6" name="Google Shape;86;p8"/>
          <p:cNvCxnSpPr/>
          <p:nvPr/>
        </p:nvCxnSpPr>
        <p:spPr>
          <a:xfrm>
            <a:off x="10286450" y="383896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extLst>
    <p:ext uri="{DCECCB84-F9BA-43D5-87BE-67443E8EF086}">
      <p15:sldGuideLst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 Slide Dark">
  <p:cSld name="Comparison Slide Dark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9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9"/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9"/>
          <p:cNvSpPr/>
          <p:nvPr/>
        </p:nvSpPr>
        <p:spPr>
          <a:xfrm>
            <a:off x="2" y="6184673"/>
            <a:ext cx="12192000" cy="673331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850" tIns="60925" rIns="12185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9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dk1"/>
          </a:solidFill>
          <a:ln w="635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9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9"/>
          <p:cNvSpPr txBox="1">
            <a:spLocks noGrp="1"/>
          </p:cNvSpPr>
          <p:nvPr>
            <p:ph type="body" idx="1"/>
          </p:nvPr>
        </p:nvSpPr>
        <p:spPr>
          <a:xfrm>
            <a:off x="190402" y="1195931"/>
            <a:ext cx="5426148" cy="4824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94" name="Google Shape;94;p9"/>
          <p:cNvSpPr txBox="1">
            <a:spLocks noGrp="1"/>
          </p:cNvSpPr>
          <p:nvPr>
            <p:ph type="body" idx="2"/>
          </p:nvPr>
        </p:nvSpPr>
        <p:spPr>
          <a:xfrm>
            <a:off x="6575450" y="1195931"/>
            <a:ext cx="5426147" cy="4824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95" name="Google Shape;95;p9"/>
          <p:cNvSpPr txBox="1">
            <a:spLocks noGrp="1"/>
          </p:cNvSpPr>
          <p:nvPr>
            <p:ph type="dt" idx="10"/>
          </p:nvPr>
        </p:nvSpPr>
        <p:spPr>
          <a:xfrm>
            <a:off x="188816" y="6390560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9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97" name="Google Shape;97;p9"/>
          <p:cNvPicPr preferRelativeResize="0"/>
          <p:nvPr/>
        </p:nvPicPr>
        <p:blipFill rotWithShape="1">
          <a:blip r:embed="rId3">
            <a:alphaModFix/>
          </a:blip>
          <a:srcRect b="7054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9"/>
          <p:cNvPicPr preferRelativeResize="0"/>
          <p:nvPr/>
        </p:nvPicPr>
        <p:blipFill rotWithShape="1">
          <a:blip r:embed="rId3">
            <a:alphaModFix/>
          </a:blip>
          <a:srcRect b="7054"/>
          <a:stretch/>
        </p:blipFill>
        <p:spPr>
          <a:xfrm>
            <a:off x="5395975" y="5393862"/>
            <a:ext cx="1396877" cy="730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and Content">
  <p:cSld name="Image and Content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10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0"/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10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rgbClr val="E5E5E5"/>
          </a:solidFill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marR="0" lvl="0" algn="ctr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31"/>
              <a:buFont typeface="Roboto"/>
              <a:buNone/>
              <a:defRPr sz="213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731"/>
              <a:buFont typeface="Noto Sans Symbols"/>
              <a:buNone/>
              <a:defRPr sz="373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198"/>
              <a:buFont typeface="Noto Sans Symbols"/>
              <a:buNone/>
              <a:defRPr sz="319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665"/>
              <a:buFont typeface="Noto Sans Symbols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665"/>
              <a:buFont typeface="Noto Sans Symbols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3" name="Google Shape;103;p10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rgbClr val="274E1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10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10"/>
          <p:cNvSpPr/>
          <p:nvPr/>
        </p:nvSpPr>
        <p:spPr>
          <a:xfrm>
            <a:off x="2" y="6721482"/>
            <a:ext cx="12192000" cy="136521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10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299" cy="5027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07" name="Google Shape;107;p10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0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0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10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11" name="Google Shape;111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70854" y="232973"/>
            <a:ext cx="2126081" cy="530284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0"/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9"/>
              <a:buFont typeface="Calibri"/>
              <a:buNone/>
            </a:pPr>
            <a:endParaRPr sz="2399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998"/>
              <a:buFont typeface="Roboto"/>
              <a:buNone/>
              <a:defRPr sz="3998" b="1" i="0" u="none" strike="noStrike" cap="none">
                <a:solidFill>
                  <a:srgbClr val="274E1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body" idx="1"/>
          </p:nvPr>
        </p:nvSpPr>
        <p:spPr>
          <a:xfrm>
            <a:off x="190413" y="1138844"/>
            <a:ext cx="11804822" cy="52429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marR="0" lvl="0" indent="-444372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3398"/>
              <a:buFont typeface="Noto Sans Symbols"/>
              <a:buChar char="▪"/>
              <a:defRPr sz="3398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31672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3198"/>
              <a:buFont typeface="Noto Sans Symbols"/>
              <a:buChar char="▪"/>
              <a:defRPr sz="3198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18972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2998"/>
              <a:buFont typeface="Noto Sans Symbols"/>
              <a:buChar char="▪"/>
              <a:defRPr sz="2998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406272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2798"/>
              <a:buFont typeface="Noto Sans Symbols"/>
              <a:buChar char="▪"/>
              <a:defRPr sz="2798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93573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2598"/>
              <a:buFont typeface="Noto Sans Symbols"/>
              <a:buChar char="▪"/>
              <a:defRPr sz="2598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97827" algn="l" rtl="0"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2665"/>
              <a:buFont typeface="Arial"/>
              <a:buChar char="•"/>
              <a:defRPr sz="2665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97827" algn="l" rtl="0">
              <a:spcBef>
                <a:spcPts val="533"/>
              </a:spcBef>
              <a:spcAft>
                <a:spcPts val="0"/>
              </a:spcAft>
              <a:buClr>
                <a:srgbClr val="1A340C"/>
              </a:buClr>
              <a:buSzPts val="2665"/>
              <a:buFont typeface="Arial"/>
              <a:buChar char="•"/>
              <a:defRPr sz="2665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97827" algn="l" rtl="0">
              <a:spcBef>
                <a:spcPts val="533"/>
              </a:spcBef>
              <a:spcAft>
                <a:spcPts val="0"/>
              </a:spcAft>
              <a:buClr>
                <a:srgbClr val="1A340C"/>
              </a:buClr>
              <a:buSzPts val="2665"/>
              <a:buFont typeface="Arial"/>
              <a:buChar char="•"/>
              <a:defRPr sz="2665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97827" algn="l" rtl="0">
              <a:spcBef>
                <a:spcPts val="533"/>
              </a:spcBef>
              <a:spcAft>
                <a:spcPts val="0"/>
              </a:spcAft>
              <a:buClr>
                <a:srgbClr val="1A340C"/>
              </a:buClr>
              <a:buSzPts val="2665"/>
              <a:buFont typeface="Arial"/>
              <a:buChar char="•"/>
              <a:defRPr sz="2665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vratsasoftware.com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hyperlink" Target="http://www.vratsasoftware.com" TargetMode="External"/><Relationship Id="rId7" Type="http://schemas.openxmlformats.org/officeDocument/2006/relationships/hyperlink" Target="http://softuni.foundation/" TargetMode="External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www.vso.slack.com" TargetMode="External"/><Relationship Id="rId11" Type="http://schemas.openxmlformats.org/officeDocument/2006/relationships/hyperlink" Target="http://forum.softuni.bg/" TargetMode="External"/><Relationship Id="rId5" Type="http://schemas.openxmlformats.org/officeDocument/2006/relationships/hyperlink" Target="http://www.fb.com/VratsaSoftware" TargetMode="External"/><Relationship Id="rId10" Type="http://schemas.openxmlformats.org/officeDocument/2006/relationships/image" Target="../media/image20.png"/><Relationship Id="rId4" Type="http://schemas.openxmlformats.org/officeDocument/2006/relationships/hyperlink" Target="http://www.nest.bg" TargetMode="External"/><Relationship Id="rId9" Type="http://schemas.openxmlformats.org/officeDocument/2006/relationships/hyperlink" Target="http://www.facebook.com/SoftwareUniversity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3"/>
          <p:cNvSpPr txBox="1">
            <a:spLocks noGrp="1"/>
          </p:cNvSpPr>
          <p:nvPr>
            <p:ph type="subTitle" idx="1"/>
          </p:nvPr>
        </p:nvSpPr>
        <p:spPr>
          <a:xfrm>
            <a:off x="613350" y="4598873"/>
            <a:ext cx="10965300" cy="6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98"/>
              <a:buNone/>
            </a:pPr>
            <a:r>
              <a:rPr lang="en-US"/>
              <a:t>PHP web development 2019/2020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98"/>
              <a:buNone/>
            </a:pPr>
            <a:endParaRPr/>
          </a:p>
          <a:p>
            <a:pPr marL="0" lvl="0" indent="0" algn="ctr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98"/>
              <a:buNone/>
            </a:pPr>
            <a:endParaRPr/>
          </a:p>
        </p:txBody>
      </p:sp>
      <p:sp>
        <p:nvSpPr>
          <p:cNvPr id="141" name="Google Shape;141;p13"/>
          <p:cNvSpPr txBox="1">
            <a:spLocks noGrp="1"/>
          </p:cNvSpPr>
          <p:nvPr>
            <p:ph type="title"/>
          </p:nvPr>
        </p:nvSpPr>
        <p:spPr>
          <a:xfrm>
            <a:off x="998700" y="333125"/>
            <a:ext cx="10194600" cy="41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Advanced SQL </a:t>
            </a:r>
            <a:endParaRPr sz="72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queries</a:t>
            </a:r>
            <a:endParaRPr sz="72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200"/>
          </a:p>
        </p:txBody>
      </p:sp>
      <p:sp>
        <p:nvSpPr>
          <p:cNvPr id="142" name="Google Shape;142;p13"/>
          <p:cNvSpPr txBox="1">
            <a:spLocks noGrp="1"/>
          </p:cNvSpPr>
          <p:nvPr>
            <p:ph type="body" idx="4294967295"/>
          </p:nvPr>
        </p:nvSpPr>
        <p:spPr>
          <a:xfrm>
            <a:off x="6096000" y="5591375"/>
            <a:ext cx="6012600" cy="10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b" anchorCtr="0">
            <a:noAutofit/>
          </a:bodyPr>
          <a:lstStyle/>
          <a:p>
            <a:pPr marL="0" lvl="0" indent="0" algn="r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1A334B"/>
              </a:buClr>
              <a:buSzPts val="1700"/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https://vratsasoftware.com/</a:t>
            </a:r>
            <a:r>
              <a:rPr lang="en-US"/>
              <a:t> </a:t>
            </a:r>
            <a:endParaRPr/>
          </a:p>
        </p:txBody>
      </p:sp>
      <p:sp>
        <p:nvSpPr>
          <p:cNvPr id="143" name="Google Shape;143;p13"/>
          <p:cNvSpPr txBox="1">
            <a:spLocks noGrp="1"/>
          </p:cNvSpPr>
          <p:nvPr>
            <p:ph type="body" idx="4294967295"/>
          </p:nvPr>
        </p:nvSpPr>
        <p:spPr>
          <a:xfrm>
            <a:off x="113425" y="5369325"/>
            <a:ext cx="6012600" cy="128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b" anchorCtr="0">
            <a:no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</a:pPr>
            <a:r>
              <a:rPr lang="en-US"/>
              <a:t>Milena Tomova</a:t>
            </a:r>
            <a:endParaRPr/>
          </a:p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</a:pPr>
            <a:r>
              <a:rPr lang="en-US"/>
              <a:t>Vratsa Software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2"/>
          <p:cNvSpPr txBox="1">
            <a:spLocks noGrp="1"/>
          </p:cNvSpPr>
          <p:nvPr>
            <p:ph type="body" idx="1"/>
          </p:nvPr>
        </p:nvSpPr>
        <p:spPr>
          <a:xfrm>
            <a:off x="190402" y="1196125"/>
            <a:ext cx="11818200" cy="52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456915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6915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SUM</a:t>
            </a:r>
            <a:r>
              <a:rPr lang="en-US" sz="18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- връща сумата от записите в съответната колона</a:t>
            </a:r>
            <a:endParaRPr sz="18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6915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6915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6915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6915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6915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6915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6915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6915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*подходящо е да се комбинира с GROUP BY по стойност в друга колона / </a:t>
            </a:r>
            <a:endParaRPr sz="16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</a:pPr>
            <a:r>
              <a:rPr lang="en-US" sz="16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например по id на град, за да сумираме броя на стаите в хотелите в определен град/</a:t>
            </a:r>
            <a:endParaRPr sz="1600" b="1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6915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398"/>
              <a:buNone/>
            </a:pPr>
            <a:endParaRPr/>
          </a:p>
        </p:txBody>
      </p:sp>
      <p:sp>
        <p:nvSpPr>
          <p:cNvPr id="219" name="Google Shape;219;p22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Agregate functions - examples</a:t>
            </a:r>
            <a:endParaRPr/>
          </a:p>
        </p:txBody>
      </p:sp>
      <p:sp>
        <p:nvSpPr>
          <p:cNvPr id="220" name="Google Shape;220;p22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  <p:sp>
        <p:nvSpPr>
          <p:cNvPr id="221" name="Google Shape;221;p22"/>
          <p:cNvSpPr txBox="1"/>
          <p:nvPr/>
        </p:nvSpPr>
        <p:spPr>
          <a:xfrm>
            <a:off x="914400" y="2288648"/>
            <a:ext cx="10363200" cy="1086600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SELECT SUM(column_name) FROM table_name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A818"/>
              </a:buClr>
              <a:buSzPts val="2399"/>
              <a:buFont typeface="Noto Sans Symbols"/>
              <a:buNone/>
            </a:pPr>
            <a:endParaRPr sz="2400" b="1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3"/>
          <p:cNvSpPr txBox="1"/>
          <p:nvPr/>
        </p:nvSpPr>
        <p:spPr>
          <a:xfrm>
            <a:off x="4528200" y="1866825"/>
            <a:ext cx="3132900" cy="15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WHERE</a:t>
            </a:r>
            <a:endParaRPr sz="4800" b="1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clauses</a:t>
            </a:r>
            <a:endParaRPr sz="4800" b="1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4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500" cy="53664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/>
              <a:t>Task</a:t>
            </a:r>
            <a:endParaRPr/>
          </a:p>
        </p:txBody>
      </p:sp>
      <p:sp>
        <p:nvSpPr>
          <p:cNvPr id="235" name="Google Shape;235;p24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400" cy="5028000"/>
          </a:xfrm>
          <a:prstGeom prst="rect">
            <a:avLst/>
          </a:prstGeom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AutoNum type="arabicPeriod"/>
            </a:pPr>
            <a:r>
              <a:rPr lang="en-US" sz="1800" dirty="0" err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Проектирайте</a:t>
            </a:r>
            <a:r>
              <a:rPr lang="en-US" sz="1800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база</a:t>
            </a:r>
            <a:r>
              <a:rPr lang="en-US" sz="1800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данни</a:t>
            </a:r>
            <a:r>
              <a:rPr lang="en-US" sz="1800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за</a:t>
            </a:r>
            <a:r>
              <a:rPr lang="en-US" sz="1800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електронен</a:t>
            </a:r>
            <a:r>
              <a:rPr lang="en-US" sz="1800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магазин</a:t>
            </a:r>
            <a:r>
              <a:rPr lang="en-US" sz="1800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800" dirty="0" err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предлагащ</a:t>
            </a:r>
            <a:r>
              <a:rPr lang="en-US" sz="1800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облекло</a:t>
            </a:r>
            <a:r>
              <a:rPr lang="en-US" sz="1800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- </a:t>
            </a:r>
            <a:r>
              <a:rPr lang="en-US" sz="1800" dirty="0" err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дамско</a:t>
            </a:r>
            <a:r>
              <a:rPr lang="en-US" sz="1800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800" dirty="0" err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мъжко</a:t>
            </a:r>
            <a:r>
              <a:rPr lang="en-US" sz="1800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и </a:t>
            </a:r>
            <a:r>
              <a:rPr lang="en-US" sz="1800" dirty="0" err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детско</a:t>
            </a:r>
            <a:r>
              <a:rPr lang="en-US" sz="1800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800" dirty="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AutoNum type="arabicPeriod"/>
            </a:pPr>
            <a:r>
              <a:rPr lang="en-US" sz="1800" dirty="0" err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Въведете</a:t>
            </a:r>
            <a:r>
              <a:rPr lang="en-US" sz="1800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проектираната</a:t>
            </a:r>
            <a:r>
              <a:rPr lang="en-US" sz="1800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от</a:t>
            </a:r>
            <a:r>
              <a:rPr lang="en-US" sz="1800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вас</a:t>
            </a:r>
            <a:r>
              <a:rPr lang="en-US" sz="1800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БД в </a:t>
            </a:r>
            <a:r>
              <a:rPr lang="en-US" sz="1800" dirty="0" err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phpMyAdmin</a:t>
            </a:r>
            <a:r>
              <a:rPr lang="en-US" sz="1800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800" dirty="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AutoNum type="arabicPeriod"/>
            </a:pPr>
            <a:r>
              <a:rPr lang="en-US" sz="1800" dirty="0" err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Приложете</a:t>
            </a:r>
            <a:r>
              <a:rPr lang="en-US" sz="1800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върху</a:t>
            </a:r>
            <a:r>
              <a:rPr lang="en-US" sz="1800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нея</a:t>
            </a:r>
            <a:r>
              <a:rPr lang="en-US" sz="1800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следващите</a:t>
            </a:r>
            <a:r>
              <a:rPr lang="en-US" sz="1800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заявки</a:t>
            </a:r>
            <a:endParaRPr sz="1800" dirty="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2400" dirty="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sz="2400" dirty="0"/>
          </a:p>
        </p:txBody>
      </p:sp>
      <p:sp>
        <p:nvSpPr>
          <p:cNvPr id="236" name="Google Shape;236;p24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Task</a:t>
            </a:r>
            <a:endParaRPr/>
          </a:p>
        </p:txBody>
      </p:sp>
      <p:sp>
        <p:nvSpPr>
          <p:cNvPr id="237" name="Google Shape;237;p24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5"/>
          <p:cNvSpPr txBox="1">
            <a:spLocks noGrp="1"/>
          </p:cNvSpPr>
          <p:nvPr>
            <p:ph type="body" idx="1"/>
          </p:nvPr>
        </p:nvSpPr>
        <p:spPr>
          <a:xfrm>
            <a:off x="190402" y="1196125"/>
            <a:ext cx="11818200" cy="52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456915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989981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989981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25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ORDER BY</a:t>
            </a:r>
            <a:endParaRPr/>
          </a:p>
        </p:txBody>
      </p:sp>
      <p:sp>
        <p:nvSpPr>
          <p:cNvPr id="244" name="Google Shape;244;p25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  <p:sp>
        <p:nvSpPr>
          <p:cNvPr id="245" name="Google Shape;245;p25"/>
          <p:cNvSpPr txBox="1"/>
          <p:nvPr/>
        </p:nvSpPr>
        <p:spPr>
          <a:xfrm>
            <a:off x="914400" y="1852206"/>
            <a:ext cx="10363200" cy="1614900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</a:rPr>
              <a:t>SELECT </a:t>
            </a:r>
            <a:r>
              <a:rPr lang="en-US" sz="1800" dirty="0" err="1">
                <a:solidFill>
                  <a:schemeClr val="dk1"/>
                </a:solidFill>
              </a:rPr>
              <a:t>ProductName</a:t>
            </a:r>
            <a:r>
              <a:rPr lang="en-US" sz="1800" dirty="0">
                <a:solidFill>
                  <a:schemeClr val="dk1"/>
                </a:solidFill>
              </a:rPr>
              <a:t>, Price </a:t>
            </a:r>
            <a:endParaRPr sz="18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</a:rPr>
              <a:t>FROM Products </a:t>
            </a:r>
            <a:endParaRPr sz="18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</a:pPr>
            <a:r>
              <a:rPr lang="en-US" sz="1800" b="1" dirty="0">
                <a:solidFill>
                  <a:schemeClr val="lt1"/>
                </a:solidFill>
              </a:rPr>
              <a:t>ORDER BY</a:t>
            </a:r>
            <a:r>
              <a:rPr lang="en-US" sz="1800" dirty="0">
                <a:solidFill>
                  <a:schemeClr val="dk1"/>
                </a:solidFill>
              </a:rPr>
              <a:t> Price DESC</a:t>
            </a:r>
            <a:endParaRPr sz="18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A818"/>
              </a:buClr>
              <a:buSzPts val="2400"/>
              <a:buFont typeface="Noto Sans Symbols"/>
              <a:buNone/>
            </a:pPr>
            <a:endParaRPr sz="2400" b="1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46" name="Google Shape;246;p25"/>
          <p:cNvSpPr txBox="1"/>
          <p:nvPr/>
        </p:nvSpPr>
        <p:spPr>
          <a:xfrm>
            <a:off x="961300" y="4112825"/>
            <a:ext cx="10316400" cy="8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</a:pPr>
            <a:r>
              <a:rPr lang="en-US" sz="1800" b="1">
                <a:solidFill>
                  <a:srgbClr val="595959"/>
                </a:solidFill>
              </a:rPr>
              <a:t>По подразбиране в резултата, записите са подредени ASC /възходящо/.</a:t>
            </a:r>
            <a:endParaRPr sz="1800" b="1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6"/>
          <p:cNvSpPr txBox="1">
            <a:spLocks noGrp="1"/>
          </p:cNvSpPr>
          <p:nvPr>
            <p:ph type="body" idx="1"/>
          </p:nvPr>
        </p:nvSpPr>
        <p:spPr>
          <a:xfrm>
            <a:off x="190402" y="1196125"/>
            <a:ext cx="11818200" cy="52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456915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989981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989981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26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LIMIT</a:t>
            </a:r>
            <a:endParaRPr/>
          </a:p>
        </p:txBody>
      </p:sp>
      <p:sp>
        <p:nvSpPr>
          <p:cNvPr id="253" name="Google Shape;253;p26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  <p:sp>
        <p:nvSpPr>
          <p:cNvPr id="254" name="Google Shape;254;p26"/>
          <p:cNvSpPr txBox="1"/>
          <p:nvPr/>
        </p:nvSpPr>
        <p:spPr>
          <a:xfrm>
            <a:off x="914400" y="1852199"/>
            <a:ext cx="10363200" cy="1755300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</a:rPr>
              <a:t>SELECT </a:t>
            </a:r>
            <a:r>
              <a:rPr lang="en-US" sz="1800" dirty="0" err="1">
                <a:solidFill>
                  <a:schemeClr val="dk1"/>
                </a:solidFill>
              </a:rPr>
              <a:t>ProductName</a:t>
            </a:r>
            <a:r>
              <a:rPr lang="en-US" sz="1800" dirty="0">
                <a:solidFill>
                  <a:schemeClr val="dk1"/>
                </a:solidFill>
              </a:rPr>
              <a:t>, Price </a:t>
            </a:r>
            <a:endParaRPr sz="18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</a:rPr>
              <a:t>FROM Products </a:t>
            </a:r>
            <a:endParaRPr sz="18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</a:rPr>
              <a:t>WHERE </a:t>
            </a:r>
            <a:r>
              <a:rPr lang="en-US" sz="1800" b="1" dirty="0" err="1">
                <a:solidFill>
                  <a:schemeClr val="dk1"/>
                </a:solidFill>
              </a:rPr>
              <a:t>product_id</a:t>
            </a:r>
            <a:r>
              <a:rPr lang="en-US" sz="1800" b="1" dirty="0">
                <a:solidFill>
                  <a:schemeClr val="dk1"/>
                </a:solidFill>
              </a:rPr>
              <a:t> = 22 </a:t>
            </a:r>
            <a:r>
              <a:rPr lang="en-US" sz="1800" b="1" dirty="0">
                <a:solidFill>
                  <a:schemeClr val="lt1"/>
                </a:solidFill>
              </a:rPr>
              <a:t>LIMIT 1</a:t>
            </a:r>
            <a:endParaRPr sz="1800" b="1" dirty="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1800" dirty="0">
              <a:solidFill>
                <a:srgbClr val="595959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A818"/>
              </a:buClr>
              <a:buSzPts val="2400"/>
              <a:buFont typeface="Noto Sans Symbols"/>
              <a:buNone/>
            </a:pPr>
            <a:endParaRPr sz="2400" b="1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55" name="Google Shape;255;p26"/>
          <p:cNvSpPr txBox="1"/>
          <p:nvPr/>
        </p:nvSpPr>
        <p:spPr>
          <a:xfrm>
            <a:off x="961300" y="4112825"/>
            <a:ext cx="10316400" cy="8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595959"/>
                </a:solidFill>
              </a:rPr>
              <a:t>Преустановява търсенето след откриване на първия запис, отговарящ на условието</a:t>
            </a:r>
            <a:endParaRPr sz="1800" b="1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7"/>
          <p:cNvSpPr txBox="1">
            <a:spLocks noGrp="1"/>
          </p:cNvSpPr>
          <p:nvPr>
            <p:ph type="body" idx="1"/>
          </p:nvPr>
        </p:nvSpPr>
        <p:spPr>
          <a:xfrm>
            <a:off x="190402" y="1196125"/>
            <a:ext cx="11818200" cy="52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456915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989981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989981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27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Arial"/>
              <a:buNone/>
            </a:pPr>
            <a:r>
              <a:rPr lang="en-US" sz="3200">
                <a:latin typeface="Arial"/>
                <a:ea typeface="Arial"/>
                <a:cs typeface="Arial"/>
                <a:sym typeface="Arial"/>
              </a:rPr>
              <a:t>ORDER BY … LIMIT</a:t>
            </a:r>
            <a:endParaRPr/>
          </a:p>
        </p:txBody>
      </p:sp>
      <p:sp>
        <p:nvSpPr>
          <p:cNvPr id="262" name="Google Shape;262;p27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  <p:sp>
        <p:nvSpPr>
          <p:cNvPr id="263" name="Google Shape;263;p27"/>
          <p:cNvSpPr txBox="1"/>
          <p:nvPr/>
        </p:nvSpPr>
        <p:spPr>
          <a:xfrm>
            <a:off x="914400" y="1852200"/>
            <a:ext cx="10363200" cy="1983000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</a:rPr>
              <a:t>SELECT </a:t>
            </a:r>
            <a:r>
              <a:rPr lang="en-US" sz="1800" dirty="0" err="1">
                <a:solidFill>
                  <a:schemeClr val="dk1"/>
                </a:solidFill>
              </a:rPr>
              <a:t>ProductName</a:t>
            </a:r>
            <a:r>
              <a:rPr lang="en-US" sz="1800" dirty="0">
                <a:solidFill>
                  <a:schemeClr val="dk1"/>
                </a:solidFill>
              </a:rPr>
              <a:t>, Price </a:t>
            </a:r>
            <a:endParaRPr sz="18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</a:rPr>
              <a:t>FROM Products </a:t>
            </a:r>
            <a:endParaRPr sz="18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</a:rPr>
              <a:t>ORDER BY </a:t>
            </a:r>
            <a:r>
              <a:rPr lang="en-US" sz="1800" b="1" dirty="0" err="1">
                <a:solidFill>
                  <a:schemeClr val="dk1"/>
                </a:solidFill>
              </a:rPr>
              <a:t>product_id</a:t>
            </a:r>
            <a:r>
              <a:rPr lang="en-US" sz="1800" b="1" dirty="0">
                <a:solidFill>
                  <a:schemeClr val="dk1"/>
                </a:solidFill>
              </a:rPr>
              <a:t> </a:t>
            </a:r>
            <a:endParaRPr sz="1800" b="1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</a:rPr>
              <a:t>LIMIT 2</a:t>
            </a:r>
            <a:endParaRPr sz="18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1800" dirty="0">
              <a:solidFill>
                <a:srgbClr val="595959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A818"/>
              </a:buClr>
              <a:buSzPts val="2400"/>
              <a:buFont typeface="Noto Sans Symbols"/>
              <a:buNone/>
            </a:pPr>
            <a:endParaRPr sz="2400" b="1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64" name="Google Shape;264;p27"/>
          <p:cNvSpPr txBox="1"/>
          <p:nvPr/>
        </p:nvSpPr>
        <p:spPr>
          <a:xfrm>
            <a:off x="961300" y="4112825"/>
            <a:ext cx="10316400" cy="8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</a:pPr>
            <a:r>
              <a:rPr lang="en-US" sz="1800" dirty="0" err="1">
                <a:solidFill>
                  <a:srgbClr val="595959"/>
                </a:solidFill>
              </a:rPr>
              <a:t>Връща</a:t>
            </a:r>
            <a:r>
              <a:rPr lang="en-US" sz="1800" dirty="0">
                <a:solidFill>
                  <a:srgbClr val="595959"/>
                </a:solidFill>
              </a:rPr>
              <a:t> </a:t>
            </a:r>
            <a:r>
              <a:rPr lang="en-US" sz="1800" dirty="0" err="1">
                <a:solidFill>
                  <a:srgbClr val="595959"/>
                </a:solidFill>
              </a:rPr>
              <a:t>най-старите</a:t>
            </a:r>
            <a:r>
              <a:rPr lang="en-US" sz="1800" dirty="0">
                <a:solidFill>
                  <a:srgbClr val="595959"/>
                </a:solidFill>
              </a:rPr>
              <a:t> 2 </a:t>
            </a:r>
            <a:r>
              <a:rPr lang="en-US" sz="1800" dirty="0" err="1">
                <a:solidFill>
                  <a:srgbClr val="595959"/>
                </a:solidFill>
              </a:rPr>
              <a:t>резултата</a:t>
            </a:r>
            <a:endParaRPr sz="1800" b="1" dirty="0"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8"/>
          <p:cNvSpPr txBox="1">
            <a:spLocks noGrp="1"/>
          </p:cNvSpPr>
          <p:nvPr>
            <p:ph type="body" idx="1"/>
          </p:nvPr>
        </p:nvSpPr>
        <p:spPr>
          <a:xfrm>
            <a:off x="190402" y="1196125"/>
            <a:ext cx="11818200" cy="52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456915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989981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989981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28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Arial"/>
              <a:buNone/>
            </a:pPr>
            <a:r>
              <a:rPr lang="en-US" sz="3200">
                <a:latin typeface="Arial"/>
                <a:ea typeface="Arial"/>
                <a:cs typeface="Arial"/>
                <a:sym typeface="Arial"/>
              </a:rPr>
              <a:t>WHERE … ORDER BY … LIMIT</a:t>
            </a:r>
            <a:endParaRPr/>
          </a:p>
        </p:txBody>
      </p:sp>
      <p:sp>
        <p:nvSpPr>
          <p:cNvPr id="271" name="Google Shape;271;p28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  <p:sp>
        <p:nvSpPr>
          <p:cNvPr id="272" name="Google Shape;272;p28"/>
          <p:cNvSpPr txBox="1"/>
          <p:nvPr/>
        </p:nvSpPr>
        <p:spPr>
          <a:xfrm>
            <a:off x="914400" y="1852200"/>
            <a:ext cx="10363200" cy="2131800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</a:rPr>
              <a:t>SELECT </a:t>
            </a:r>
            <a:r>
              <a:rPr lang="en-US" sz="1800" dirty="0" err="1" smtClean="0">
                <a:solidFill>
                  <a:schemeClr val="dk1"/>
                </a:solidFill>
              </a:rPr>
              <a:t>ProductName</a:t>
            </a:r>
            <a:r>
              <a:rPr lang="en-US" sz="1800" dirty="0" smtClean="0">
                <a:solidFill>
                  <a:schemeClr val="dk1"/>
                </a:solidFill>
              </a:rPr>
              <a:t>, Price </a:t>
            </a:r>
            <a:endParaRPr sz="18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</a:rPr>
              <a:t>FROM Products </a:t>
            </a:r>
            <a:endParaRPr sz="1800" dirty="0" smtClean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smtClean="0">
                <a:solidFill>
                  <a:schemeClr val="dk1"/>
                </a:solidFill>
              </a:rPr>
              <a:t>WHERE </a:t>
            </a:r>
            <a:r>
              <a:rPr lang="en-US" sz="1800" dirty="0" err="1" smtClean="0">
                <a:solidFill>
                  <a:schemeClr val="dk1"/>
                </a:solidFill>
              </a:rPr>
              <a:t>ProductQuantity</a:t>
            </a:r>
            <a:r>
              <a:rPr lang="en-US" sz="1800" dirty="0" smtClean="0">
                <a:solidFill>
                  <a:schemeClr val="dk1"/>
                </a:solidFill>
              </a:rPr>
              <a:t> &gt; 0</a:t>
            </a:r>
            <a:endParaRPr sz="1800" dirty="0" smtClean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smtClean="0">
                <a:solidFill>
                  <a:schemeClr val="dk1"/>
                </a:solidFill>
              </a:rPr>
              <a:t>ORDER BY </a:t>
            </a:r>
            <a:r>
              <a:rPr lang="en-US" sz="1800" dirty="0" err="1" smtClean="0">
                <a:solidFill>
                  <a:schemeClr val="dk1"/>
                </a:solidFill>
              </a:rPr>
              <a:t>ProductQuantity</a:t>
            </a:r>
            <a:r>
              <a:rPr lang="en-US" sz="1800" b="1" dirty="0" smtClean="0">
                <a:solidFill>
                  <a:schemeClr val="dk1"/>
                </a:solidFill>
              </a:rPr>
              <a:t> DESC </a:t>
            </a:r>
            <a:r>
              <a:rPr lang="en-US" sz="1800" dirty="0" smtClean="0">
                <a:solidFill>
                  <a:schemeClr val="dk1"/>
                </a:solidFill>
              </a:rPr>
              <a:t>LIMIT 5</a:t>
            </a:r>
            <a:endParaRPr sz="1800" dirty="0" smtClean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1800" dirty="0">
              <a:solidFill>
                <a:srgbClr val="595959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A818"/>
              </a:buClr>
              <a:buSzPts val="2400"/>
              <a:buFont typeface="Noto Sans Symbols"/>
              <a:buNone/>
            </a:pPr>
            <a:endParaRPr sz="2400" b="1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73" name="Google Shape;273;p28"/>
          <p:cNvSpPr txBox="1"/>
          <p:nvPr/>
        </p:nvSpPr>
        <p:spPr>
          <a:xfrm>
            <a:off x="961300" y="4112825"/>
            <a:ext cx="10316400" cy="8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rgbClr val="595959"/>
                </a:solidFill>
              </a:rPr>
              <a:t>Връща</a:t>
            </a:r>
            <a:r>
              <a:rPr lang="en-US" sz="1800" dirty="0">
                <a:solidFill>
                  <a:srgbClr val="595959"/>
                </a:solidFill>
              </a:rPr>
              <a:t> </a:t>
            </a:r>
            <a:r>
              <a:rPr lang="en-US" sz="1800" dirty="0" err="1">
                <a:solidFill>
                  <a:srgbClr val="595959"/>
                </a:solidFill>
              </a:rPr>
              <a:t>петте</a:t>
            </a:r>
            <a:r>
              <a:rPr lang="en-US" sz="1800" dirty="0">
                <a:solidFill>
                  <a:srgbClr val="595959"/>
                </a:solidFill>
              </a:rPr>
              <a:t> </a:t>
            </a:r>
            <a:r>
              <a:rPr lang="en-US" sz="1800" dirty="0" err="1">
                <a:solidFill>
                  <a:srgbClr val="595959"/>
                </a:solidFill>
              </a:rPr>
              <a:t>продукта</a:t>
            </a:r>
            <a:r>
              <a:rPr lang="en-US" sz="1800" dirty="0">
                <a:solidFill>
                  <a:srgbClr val="595959"/>
                </a:solidFill>
              </a:rPr>
              <a:t> с </a:t>
            </a:r>
            <a:r>
              <a:rPr lang="en-US" sz="1800" dirty="0" err="1">
                <a:solidFill>
                  <a:srgbClr val="595959"/>
                </a:solidFill>
              </a:rPr>
              <a:t>най-голяма</a:t>
            </a:r>
            <a:r>
              <a:rPr lang="en-US" sz="1800" dirty="0">
                <a:solidFill>
                  <a:srgbClr val="595959"/>
                </a:solidFill>
              </a:rPr>
              <a:t> </a:t>
            </a:r>
            <a:r>
              <a:rPr lang="en-US" sz="1800" dirty="0" err="1">
                <a:solidFill>
                  <a:srgbClr val="595959"/>
                </a:solidFill>
              </a:rPr>
              <a:t>наличност</a:t>
            </a:r>
            <a:endParaRPr sz="1800" b="1" dirty="0"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9"/>
          <p:cNvSpPr txBox="1">
            <a:spLocks noGrp="1"/>
          </p:cNvSpPr>
          <p:nvPr>
            <p:ph type="body" idx="1"/>
          </p:nvPr>
        </p:nvSpPr>
        <p:spPr>
          <a:xfrm>
            <a:off x="190402" y="1196125"/>
            <a:ext cx="11818200" cy="52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456915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989981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989981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29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WHERE CLAUSE with subquery</a:t>
            </a:r>
            <a:endParaRPr/>
          </a:p>
        </p:txBody>
      </p:sp>
      <p:sp>
        <p:nvSpPr>
          <p:cNvPr id="280" name="Google Shape;280;p29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  <p:sp>
        <p:nvSpPr>
          <p:cNvPr id="281" name="Google Shape;281;p29"/>
          <p:cNvSpPr txBox="1"/>
          <p:nvPr/>
        </p:nvSpPr>
        <p:spPr>
          <a:xfrm>
            <a:off x="1023425" y="4566756"/>
            <a:ext cx="10363200" cy="1614900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</a:rPr>
              <a:t>SELECT </a:t>
            </a:r>
            <a:r>
              <a:rPr lang="en-US" sz="1800" dirty="0" err="1">
                <a:solidFill>
                  <a:schemeClr val="dk1"/>
                </a:solidFill>
              </a:rPr>
              <a:t>ProductName</a:t>
            </a:r>
            <a:r>
              <a:rPr lang="en-US" sz="1800" dirty="0">
                <a:solidFill>
                  <a:schemeClr val="dk1"/>
                </a:solidFill>
              </a:rPr>
              <a:t>, Price </a:t>
            </a:r>
            <a:endParaRPr sz="18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</a:pPr>
            <a:r>
              <a:rPr lang="en-US" sz="1800" dirty="0">
                <a:solidFill>
                  <a:schemeClr val="dk1"/>
                </a:solidFill>
              </a:rPr>
              <a:t>FROM Products</a:t>
            </a:r>
            <a:br>
              <a:rPr lang="en-US" sz="1800" dirty="0">
                <a:solidFill>
                  <a:schemeClr val="dk1"/>
                </a:solidFill>
              </a:rPr>
            </a:br>
            <a:r>
              <a:rPr lang="en-US" sz="1800" dirty="0">
                <a:solidFill>
                  <a:schemeClr val="dk1"/>
                </a:solidFill>
              </a:rPr>
              <a:t>WHERE Price&gt;(</a:t>
            </a:r>
            <a:r>
              <a:rPr lang="en-US" sz="1800" b="1" dirty="0">
                <a:solidFill>
                  <a:schemeClr val="lt1"/>
                </a:solidFill>
              </a:rPr>
              <a:t>SELECT AVG(Price) FROM Products</a:t>
            </a:r>
            <a:r>
              <a:rPr lang="en-US" sz="1800" dirty="0">
                <a:solidFill>
                  <a:schemeClr val="dk1"/>
                </a:solidFill>
              </a:rPr>
              <a:t>); </a:t>
            </a:r>
            <a:endParaRPr sz="18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595959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A818"/>
              </a:buClr>
              <a:buSzPts val="2400"/>
              <a:buFont typeface="Noto Sans Symbols"/>
              <a:buNone/>
            </a:pPr>
            <a:endParaRPr sz="2400" b="1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A818"/>
              </a:buClr>
              <a:buSzPts val="2400"/>
              <a:buFont typeface="Noto Sans Symbols"/>
              <a:buNone/>
            </a:pPr>
            <a:endParaRPr sz="2400" b="1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82" name="Google Shape;282;p29"/>
          <p:cNvSpPr txBox="1"/>
          <p:nvPr/>
        </p:nvSpPr>
        <p:spPr>
          <a:xfrm>
            <a:off x="914400" y="1852206"/>
            <a:ext cx="10363200" cy="1614900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SELECT column_name(s) 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FROM table1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</a:rPr>
              <a:t>WHERE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column_name condition </a:t>
            </a:r>
            <a:r>
              <a:rPr lang="en-US" sz="1800" b="1">
                <a:solidFill>
                  <a:schemeClr val="dk1"/>
                </a:solidFill>
              </a:rPr>
              <a:t>(</a:t>
            </a:r>
            <a:r>
              <a:rPr lang="en-US" sz="1800" b="1">
                <a:solidFill>
                  <a:schemeClr val="lt1"/>
                </a:solidFill>
              </a:rPr>
              <a:t>subquery</a:t>
            </a:r>
            <a:r>
              <a:rPr lang="en-US" sz="1800" b="1">
                <a:solidFill>
                  <a:schemeClr val="dk1"/>
                </a:solidFill>
              </a:rPr>
              <a:t>)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A818"/>
              </a:buClr>
              <a:buSzPts val="2400"/>
              <a:buFont typeface="Noto Sans Symbols"/>
              <a:buNone/>
            </a:pPr>
            <a:endParaRPr sz="240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9"/>
          <p:cNvSpPr txBox="1">
            <a:spLocks noGrp="1"/>
          </p:cNvSpPr>
          <p:nvPr>
            <p:ph type="body" idx="1"/>
          </p:nvPr>
        </p:nvSpPr>
        <p:spPr>
          <a:xfrm>
            <a:off x="190402" y="1196125"/>
            <a:ext cx="11818200" cy="52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456915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989981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989981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79" name="Google Shape;279;p29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 dirty="0"/>
              <a:t>WHERE </a:t>
            </a:r>
            <a:r>
              <a:rPr lang="bg-BG" dirty="0" smtClean="0"/>
              <a:t>… </a:t>
            </a:r>
            <a:r>
              <a:rPr lang="bg-BG" dirty="0" smtClean="0"/>
              <a:t> </a:t>
            </a:r>
            <a:r>
              <a:rPr lang="en-US" dirty="0" smtClean="0"/>
              <a:t>LIKE …</a:t>
            </a:r>
            <a:endParaRPr dirty="0"/>
          </a:p>
        </p:txBody>
      </p:sp>
      <p:sp>
        <p:nvSpPr>
          <p:cNvPr id="280" name="Google Shape;280;p29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  <p:sp>
        <p:nvSpPr>
          <p:cNvPr id="282" name="Google Shape;282;p29"/>
          <p:cNvSpPr txBox="1"/>
          <p:nvPr/>
        </p:nvSpPr>
        <p:spPr>
          <a:xfrm>
            <a:off x="914400" y="1852206"/>
            <a:ext cx="5181600" cy="1374571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</a:rPr>
              <a:t>SELECT </a:t>
            </a:r>
            <a:r>
              <a:rPr lang="en-US" sz="1800" dirty="0" err="1">
                <a:solidFill>
                  <a:schemeClr val="dk1"/>
                </a:solidFill>
              </a:rPr>
              <a:t>column_name</a:t>
            </a:r>
            <a:r>
              <a:rPr lang="en-US" sz="1800" dirty="0">
                <a:solidFill>
                  <a:schemeClr val="dk1"/>
                </a:solidFill>
              </a:rPr>
              <a:t>(s) </a:t>
            </a:r>
            <a:endParaRPr sz="18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</a:rPr>
              <a:t>FROM table1</a:t>
            </a:r>
            <a:endParaRPr sz="18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</a:rPr>
              <a:t>WHERE</a:t>
            </a:r>
            <a:endParaRPr sz="18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chemeClr val="dk1"/>
                </a:solidFill>
              </a:rPr>
              <a:t>column_name</a:t>
            </a:r>
            <a:r>
              <a:rPr lang="en-US" sz="1800" dirty="0">
                <a:solidFill>
                  <a:schemeClr val="dk1"/>
                </a:solidFill>
              </a:rPr>
              <a:t> </a:t>
            </a:r>
            <a:r>
              <a:rPr lang="en-US" sz="1800" dirty="0" smtClean="0">
                <a:solidFill>
                  <a:schemeClr val="dk1"/>
                </a:solidFill>
              </a:rPr>
              <a:t>LIKE “%string”</a:t>
            </a:r>
            <a:endParaRPr sz="18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A818"/>
              </a:buClr>
              <a:buSzPts val="2400"/>
              <a:buFont typeface="Noto Sans Symbols"/>
              <a:buNone/>
            </a:pPr>
            <a:endParaRPr sz="2400" b="1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" name="Google Shape;282;p29"/>
          <p:cNvSpPr txBox="1"/>
          <p:nvPr/>
        </p:nvSpPr>
        <p:spPr>
          <a:xfrm>
            <a:off x="914400" y="3472921"/>
            <a:ext cx="5181600" cy="1374571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</a:rPr>
              <a:t>SELECT </a:t>
            </a:r>
            <a:r>
              <a:rPr lang="en-US" sz="1800" dirty="0" err="1">
                <a:solidFill>
                  <a:schemeClr val="dk1"/>
                </a:solidFill>
              </a:rPr>
              <a:t>column_name</a:t>
            </a:r>
            <a:r>
              <a:rPr lang="en-US" sz="1800" dirty="0">
                <a:solidFill>
                  <a:schemeClr val="dk1"/>
                </a:solidFill>
              </a:rPr>
              <a:t>(s) </a:t>
            </a:r>
            <a:endParaRPr sz="18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</a:rPr>
              <a:t>FROM table1</a:t>
            </a:r>
            <a:endParaRPr sz="18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</a:rPr>
              <a:t>WHERE</a:t>
            </a:r>
            <a:endParaRPr sz="18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chemeClr val="dk1"/>
                </a:solidFill>
              </a:rPr>
              <a:t>column_name</a:t>
            </a:r>
            <a:r>
              <a:rPr lang="en-US" sz="1800" dirty="0">
                <a:solidFill>
                  <a:schemeClr val="dk1"/>
                </a:solidFill>
              </a:rPr>
              <a:t> </a:t>
            </a:r>
            <a:r>
              <a:rPr lang="en-US" sz="1800" dirty="0" smtClean="0">
                <a:solidFill>
                  <a:schemeClr val="dk1"/>
                </a:solidFill>
              </a:rPr>
              <a:t>LIKE “%string%”</a:t>
            </a:r>
            <a:endParaRPr sz="18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A818"/>
              </a:buClr>
              <a:buSzPts val="2400"/>
              <a:buFont typeface="Noto Sans Symbols"/>
              <a:buNone/>
            </a:pPr>
            <a:endParaRPr sz="2400" b="1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" name="Google Shape;282;p29"/>
          <p:cNvSpPr txBox="1"/>
          <p:nvPr/>
        </p:nvSpPr>
        <p:spPr>
          <a:xfrm>
            <a:off x="914400" y="5081914"/>
            <a:ext cx="5181600" cy="1374571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</a:rPr>
              <a:t>SELECT </a:t>
            </a:r>
            <a:r>
              <a:rPr lang="en-US" sz="1800" dirty="0" err="1">
                <a:solidFill>
                  <a:schemeClr val="dk1"/>
                </a:solidFill>
              </a:rPr>
              <a:t>column_name</a:t>
            </a:r>
            <a:r>
              <a:rPr lang="en-US" sz="1800" dirty="0">
                <a:solidFill>
                  <a:schemeClr val="dk1"/>
                </a:solidFill>
              </a:rPr>
              <a:t>(s) </a:t>
            </a:r>
            <a:endParaRPr sz="18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</a:rPr>
              <a:t>FROM table1</a:t>
            </a:r>
            <a:endParaRPr sz="18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</a:rPr>
              <a:t>WHERE</a:t>
            </a:r>
            <a:endParaRPr sz="18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chemeClr val="dk1"/>
                </a:solidFill>
              </a:rPr>
              <a:t>column_name</a:t>
            </a:r>
            <a:r>
              <a:rPr lang="en-US" sz="1800" dirty="0">
                <a:solidFill>
                  <a:schemeClr val="dk1"/>
                </a:solidFill>
              </a:rPr>
              <a:t> </a:t>
            </a:r>
            <a:r>
              <a:rPr lang="en-US" sz="1800" dirty="0" smtClean="0">
                <a:solidFill>
                  <a:schemeClr val="dk1"/>
                </a:solidFill>
              </a:rPr>
              <a:t>LIKE “string%”</a:t>
            </a:r>
            <a:endParaRPr sz="18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A818"/>
              </a:buClr>
              <a:buSzPts val="2400"/>
              <a:buFont typeface="Noto Sans Symbols"/>
              <a:buNone/>
            </a:pPr>
            <a:endParaRPr sz="2400" b="1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" name="Google Shape;273;p28"/>
          <p:cNvSpPr txBox="1"/>
          <p:nvPr/>
        </p:nvSpPr>
        <p:spPr>
          <a:xfrm>
            <a:off x="6690945" y="1852206"/>
            <a:ext cx="4850523" cy="1295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  <a:spcBef>
                <a:spcPts val="1600"/>
              </a:spcBef>
            </a:pPr>
            <a:r>
              <a:rPr lang="bg-BG" sz="1800" dirty="0" smtClean="0">
                <a:solidFill>
                  <a:srgbClr val="595959"/>
                </a:solidFill>
              </a:rPr>
              <a:t>Завършва със </a:t>
            </a:r>
            <a:r>
              <a:rPr lang="en-US" sz="1800" dirty="0" smtClean="0">
                <a:solidFill>
                  <a:srgbClr val="595959"/>
                </a:solidFill>
              </a:rPr>
              <a:t>“</a:t>
            </a:r>
            <a:r>
              <a:rPr lang="en-US" sz="1800" dirty="0">
                <a:solidFill>
                  <a:schemeClr val="dk1"/>
                </a:solidFill>
              </a:rPr>
              <a:t>string</a:t>
            </a:r>
            <a:r>
              <a:rPr lang="en-US" sz="1800" dirty="0" smtClean="0">
                <a:solidFill>
                  <a:srgbClr val="595959"/>
                </a:solidFill>
              </a:rPr>
              <a:t>”</a:t>
            </a:r>
            <a:r>
              <a:rPr lang="bg-BG" sz="1800" dirty="0" smtClean="0">
                <a:solidFill>
                  <a:srgbClr val="595959"/>
                </a:solidFill>
              </a:rPr>
              <a:t> </a:t>
            </a:r>
            <a:endParaRPr sz="1800" b="1" dirty="0">
              <a:solidFill>
                <a:srgbClr val="595959"/>
              </a:solidFill>
            </a:endParaRPr>
          </a:p>
        </p:txBody>
      </p:sp>
      <p:sp>
        <p:nvSpPr>
          <p:cNvPr id="10" name="Google Shape;273;p28"/>
          <p:cNvSpPr txBox="1"/>
          <p:nvPr/>
        </p:nvSpPr>
        <p:spPr>
          <a:xfrm>
            <a:off x="6843344" y="3464089"/>
            <a:ext cx="4850523" cy="1295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  <a:spcBef>
                <a:spcPts val="1600"/>
              </a:spcBef>
            </a:pPr>
            <a:r>
              <a:rPr lang="bg-BG" sz="1800" dirty="0" smtClean="0">
                <a:solidFill>
                  <a:srgbClr val="595959"/>
                </a:solidFill>
              </a:rPr>
              <a:t>Съдържа </a:t>
            </a:r>
            <a:r>
              <a:rPr lang="en-US" sz="1800" dirty="0" smtClean="0">
                <a:solidFill>
                  <a:srgbClr val="595959"/>
                </a:solidFill>
              </a:rPr>
              <a:t>“</a:t>
            </a:r>
            <a:r>
              <a:rPr lang="en-US" sz="1800" dirty="0" smtClean="0">
                <a:solidFill>
                  <a:schemeClr val="dk1"/>
                </a:solidFill>
              </a:rPr>
              <a:t>string</a:t>
            </a:r>
            <a:r>
              <a:rPr lang="en-US" sz="1800" dirty="0" smtClean="0">
                <a:solidFill>
                  <a:srgbClr val="595959"/>
                </a:solidFill>
              </a:rPr>
              <a:t>”</a:t>
            </a:r>
            <a:r>
              <a:rPr lang="bg-BG" sz="1800" dirty="0" smtClean="0">
                <a:solidFill>
                  <a:srgbClr val="595959"/>
                </a:solidFill>
              </a:rPr>
              <a:t> </a:t>
            </a:r>
            <a:endParaRPr sz="1800" b="1" dirty="0">
              <a:solidFill>
                <a:srgbClr val="595959"/>
              </a:solidFill>
            </a:endParaRPr>
          </a:p>
        </p:txBody>
      </p:sp>
      <p:sp>
        <p:nvSpPr>
          <p:cNvPr id="11" name="Google Shape;273;p28"/>
          <p:cNvSpPr txBox="1"/>
          <p:nvPr/>
        </p:nvSpPr>
        <p:spPr>
          <a:xfrm>
            <a:off x="6671943" y="5081914"/>
            <a:ext cx="4850523" cy="1295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  <a:spcBef>
                <a:spcPts val="1600"/>
              </a:spcBef>
            </a:pPr>
            <a:r>
              <a:rPr lang="bg-BG" sz="1800" smtClean="0">
                <a:solidFill>
                  <a:srgbClr val="595959"/>
                </a:solidFill>
              </a:rPr>
              <a:t>Започва </a:t>
            </a:r>
            <a:r>
              <a:rPr lang="bg-BG" sz="1800" dirty="0" smtClean="0">
                <a:solidFill>
                  <a:srgbClr val="595959"/>
                </a:solidFill>
              </a:rPr>
              <a:t>със </a:t>
            </a:r>
            <a:r>
              <a:rPr lang="en-US" sz="1800" dirty="0" smtClean="0">
                <a:solidFill>
                  <a:srgbClr val="595959"/>
                </a:solidFill>
              </a:rPr>
              <a:t>“</a:t>
            </a:r>
            <a:r>
              <a:rPr lang="en-US" sz="1800" dirty="0">
                <a:solidFill>
                  <a:schemeClr val="dk1"/>
                </a:solidFill>
              </a:rPr>
              <a:t>string</a:t>
            </a:r>
            <a:r>
              <a:rPr lang="en-US" sz="1800" dirty="0" smtClean="0">
                <a:solidFill>
                  <a:srgbClr val="595959"/>
                </a:solidFill>
              </a:rPr>
              <a:t>”</a:t>
            </a:r>
            <a:r>
              <a:rPr lang="bg-BG" sz="1800" dirty="0" smtClean="0">
                <a:solidFill>
                  <a:srgbClr val="595959"/>
                </a:solidFill>
              </a:rPr>
              <a:t> </a:t>
            </a:r>
            <a:endParaRPr sz="1800" b="1" dirty="0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01249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4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Table of Contents</a:t>
            </a:r>
            <a:endParaRPr/>
          </a:p>
        </p:txBody>
      </p:sp>
      <p:sp>
        <p:nvSpPr>
          <p:cNvPr id="151" name="Google Shape;151;p14"/>
          <p:cNvSpPr txBox="1">
            <a:spLocks noGrp="1"/>
          </p:cNvSpPr>
          <p:nvPr>
            <p:ph type="body" idx="1"/>
          </p:nvPr>
        </p:nvSpPr>
        <p:spPr>
          <a:xfrm>
            <a:off x="196766" y="1371604"/>
            <a:ext cx="8182463" cy="4795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446087" lvl="0" indent="-452310" algn="l" rtl="0">
              <a:lnSpc>
                <a:spcPct val="121212"/>
              </a:lnSpc>
              <a:spcBef>
                <a:spcPts val="1200"/>
              </a:spcBef>
              <a:spcAft>
                <a:spcPts val="0"/>
              </a:spcAft>
              <a:buSzPts val="3398"/>
              <a:buAutoNum type="arabicPeriod"/>
            </a:pPr>
            <a:r>
              <a:rPr lang="en-US"/>
              <a:t>Agregate functions</a:t>
            </a:r>
            <a:endParaRPr/>
          </a:p>
          <a:p>
            <a:pPr marL="446087" lvl="0" indent="-452310" algn="l" rtl="0">
              <a:lnSpc>
                <a:spcPct val="121212"/>
              </a:lnSpc>
              <a:spcBef>
                <a:spcPts val="1200"/>
              </a:spcBef>
              <a:spcAft>
                <a:spcPts val="0"/>
              </a:spcAft>
              <a:buSzPts val="3398"/>
              <a:buAutoNum type="arabicPeriod"/>
            </a:pPr>
            <a:r>
              <a:rPr lang="en-US"/>
              <a:t>WHERE clauses</a:t>
            </a:r>
            <a:endParaRPr/>
          </a:p>
        </p:txBody>
      </p:sp>
      <p:sp>
        <p:nvSpPr>
          <p:cNvPr id="152" name="Google Shape;152;p14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625" cy="196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1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2"/>
          <p:cNvSpPr txBox="1">
            <a:spLocks noGrp="1"/>
          </p:cNvSpPr>
          <p:nvPr>
            <p:ph type="body" idx="1"/>
          </p:nvPr>
        </p:nvSpPr>
        <p:spPr>
          <a:xfrm>
            <a:off x="80375" y="1196125"/>
            <a:ext cx="12055200" cy="52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456915" lvl="0" indent="-45691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▪"/>
            </a:pPr>
            <a:r>
              <a:rPr lang="en-US" sz="3200"/>
              <a:t>Vratsa Software – High-Quality Education, Profession and Jobs</a:t>
            </a:r>
            <a:endParaRPr/>
          </a:p>
          <a:p>
            <a:pPr marL="989981" lvl="1" indent="-380762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900"/>
              <a:buChar char="▪"/>
            </a:pPr>
            <a:r>
              <a:rPr lang="en-US" sz="2900" u="sng">
                <a:solidFill>
                  <a:schemeClr val="hlink"/>
                </a:solidFill>
                <a:hlinkClick r:id="rId3"/>
              </a:rPr>
              <a:t>www.vratsasoftware.com</a:t>
            </a:r>
            <a:r>
              <a:rPr lang="en-US" sz="2900"/>
              <a:t>  </a:t>
            </a:r>
            <a:endParaRPr/>
          </a:p>
          <a:p>
            <a:pPr marL="456915" lvl="0" indent="-456915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200"/>
              <a:buChar char="▪"/>
            </a:pPr>
            <a:r>
              <a:rPr lang="en-US" sz="3200"/>
              <a:t>The Nest Coworking</a:t>
            </a:r>
            <a:endParaRPr sz="3200"/>
          </a:p>
          <a:p>
            <a:pPr marL="989981" lvl="1" indent="-380762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000"/>
              <a:buChar char="▪"/>
            </a:pPr>
            <a:r>
              <a:rPr lang="en-US" sz="3000" u="sng">
                <a:solidFill>
                  <a:schemeClr val="hlink"/>
                </a:solidFill>
                <a:hlinkClick r:id="rId4"/>
              </a:rPr>
              <a:t>www.nest.bg</a:t>
            </a:r>
            <a:r>
              <a:rPr lang="en-US" sz="3000"/>
              <a:t> </a:t>
            </a:r>
            <a:endParaRPr sz="3000"/>
          </a:p>
          <a:p>
            <a:pPr marL="456915" lvl="0" indent="-456915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200"/>
              <a:buChar char="▪"/>
            </a:pPr>
            <a:r>
              <a:rPr lang="en-US" sz="3200"/>
              <a:t>Vratsa Software @ Facebook</a:t>
            </a:r>
            <a:endParaRPr/>
          </a:p>
          <a:p>
            <a:pPr marL="990575" lvl="1" indent="-38099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234465"/>
              </a:buClr>
              <a:buSzPts val="2900"/>
              <a:buChar char="▪"/>
            </a:pPr>
            <a:r>
              <a:rPr lang="en-US" sz="2900" u="sng">
                <a:solidFill>
                  <a:schemeClr val="hlink"/>
                </a:solidFill>
                <a:hlinkClick r:id="rId5"/>
              </a:rPr>
              <a:t>www.fb.com/VratsaSoftware</a:t>
            </a:r>
            <a:r>
              <a:rPr lang="en-US" sz="2900">
                <a:solidFill>
                  <a:srgbClr val="234465"/>
                </a:solidFill>
              </a:rPr>
              <a:t>  </a:t>
            </a:r>
            <a:endParaRPr sz="2900">
              <a:solidFill>
                <a:srgbClr val="234465"/>
              </a:solidFill>
            </a:endParaRPr>
          </a:p>
          <a:p>
            <a:pPr marL="456915" lvl="0" indent="-456915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200"/>
              <a:buChar char="▪"/>
            </a:pPr>
            <a:r>
              <a:rPr lang="en-US" sz="3200"/>
              <a:t>Slack Channel</a:t>
            </a:r>
            <a:endParaRPr sz="3200"/>
          </a:p>
          <a:p>
            <a:pPr marL="989981" lvl="1" indent="-469662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3200"/>
              <a:buChar char="▪"/>
            </a:pPr>
            <a:r>
              <a:rPr lang="en-US" sz="3200" u="sng">
                <a:solidFill>
                  <a:schemeClr val="hlink"/>
                </a:solidFill>
                <a:hlinkClick r:id="rId6"/>
              </a:rPr>
              <a:t>www.vso.slack.com</a:t>
            </a:r>
            <a:r>
              <a:rPr lang="en-US" sz="3200"/>
              <a:t> </a:t>
            </a:r>
            <a:endParaRPr sz="3200"/>
          </a:p>
          <a:p>
            <a:pPr marL="456915" lvl="0" indent="-241141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398"/>
              <a:buNone/>
            </a:pPr>
            <a:endParaRPr/>
          </a:p>
        </p:txBody>
      </p:sp>
      <p:sp>
        <p:nvSpPr>
          <p:cNvPr id="302" name="Google Shape;302;p32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Trainings @ Vratsa Software</a:t>
            </a:r>
            <a:endParaRPr/>
          </a:p>
        </p:txBody>
      </p:sp>
      <p:pic>
        <p:nvPicPr>
          <p:cNvPr id="303" name="Google Shape;303;p32">
            <a:hlinkClick r:id="rId7"/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9860073" y="3265920"/>
            <a:ext cx="1467096" cy="36592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32">
            <a:hlinkClick r:id="rId9"/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0258777" y="3608627"/>
            <a:ext cx="1118740" cy="1118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32">
            <a:hlinkClick r:id="rId11"/>
          </p:cNvPr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10335284" y="5017461"/>
            <a:ext cx="1042233" cy="10422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5"/>
          <p:cNvSpPr txBox="1"/>
          <p:nvPr/>
        </p:nvSpPr>
        <p:spPr>
          <a:xfrm>
            <a:off x="4528200" y="1866825"/>
            <a:ext cx="3132900" cy="15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Agregate functions</a:t>
            </a:r>
            <a:endParaRPr sz="4800" b="1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6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500" cy="53664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/>
              <a:t>Agregate functions</a:t>
            </a:r>
            <a:endParaRPr/>
          </a:p>
        </p:txBody>
      </p:sp>
      <p:sp>
        <p:nvSpPr>
          <p:cNvPr id="166" name="Google Shape;166;p16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400" cy="5028000"/>
          </a:xfrm>
          <a:prstGeom prst="rect">
            <a:avLst/>
          </a:prstGeom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AutoNum type="arabicPeriod"/>
            </a:pPr>
            <a:r>
              <a:rPr lang="en-US" sz="18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Агрегиращите SQL функции връщат един резултат изчислен от много записи</a:t>
            </a:r>
            <a:endParaRPr sz="18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AutoNum type="arabicPeriod"/>
            </a:pPr>
            <a:r>
              <a:rPr lang="en-US" sz="18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Често се използват в комбинация с GROUP BY за групиране на записи по определена колона</a:t>
            </a:r>
            <a:endParaRPr sz="18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24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sz="2400"/>
          </a:p>
        </p:txBody>
      </p:sp>
      <p:sp>
        <p:nvSpPr>
          <p:cNvPr id="167" name="Google Shape;167;p16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Agregate functions</a:t>
            </a:r>
            <a:endParaRPr/>
          </a:p>
        </p:txBody>
      </p:sp>
      <p:sp>
        <p:nvSpPr>
          <p:cNvPr id="168" name="Google Shape;168;p16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7"/>
          <p:cNvSpPr txBox="1"/>
          <p:nvPr/>
        </p:nvSpPr>
        <p:spPr>
          <a:xfrm>
            <a:off x="4528200" y="1866825"/>
            <a:ext cx="3132900" cy="15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Agregate functions</a:t>
            </a:r>
            <a:endParaRPr sz="3600" b="1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examples</a:t>
            </a:r>
            <a:endParaRPr sz="3600" b="1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8"/>
          <p:cNvSpPr txBox="1">
            <a:spLocks noGrp="1"/>
          </p:cNvSpPr>
          <p:nvPr>
            <p:ph type="body" idx="1"/>
          </p:nvPr>
        </p:nvSpPr>
        <p:spPr>
          <a:xfrm>
            <a:off x="190402" y="1196125"/>
            <a:ext cx="11818096" cy="5201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456915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6915" lvl="0" indent="284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AVG</a:t>
            </a:r>
            <a:r>
              <a:rPr lang="en-US" sz="1800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- </a:t>
            </a:r>
            <a:r>
              <a:rPr lang="en-US" sz="1800" dirty="0" err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връща</a:t>
            </a:r>
            <a:r>
              <a:rPr lang="en-US" sz="1800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средна</a:t>
            </a:r>
            <a:r>
              <a:rPr lang="en-US" sz="1800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стойност</a:t>
            </a:r>
            <a:r>
              <a:rPr lang="en-US" sz="1800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от</a:t>
            </a:r>
            <a:r>
              <a:rPr lang="en-US" sz="1800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записите</a:t>
            </a:r>
            <a:r>
              <a:rPr lang="en-US" sz="1800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в </a:t>
            </a:r>
            <a:r>
              <a:rPr lang="en-US" sz="1800" dirty="0" err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посочената</a:t>
            </a:r>
            <a:r>
              <a:rPr lang="en-US" sz="1800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колона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398"/>
              <a:buNone/>
            </a:pPr>
            <a:endParaRPr dirty="0"/>
          </a:p>
        </p:txBody>
      </p:sp>
      <p:sp>
        <p:nvSpPr>
          <p:cNvPr id="182" name="Google Shape;182;p18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Agregate functions - examples</a:t>
            </a:r>
            <a:endParaRPr/>
          </a:p>
        </p:txBody>
      </p:sp>
      <p:sp>
        <p:nvSpPr>
          <p:cNvPr id="183" name="Google Shape;183;p18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625" cy="196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sp>
        <p:nvSpPr>
          <p:cNvPr id="184" name="Google Shape;184;p18"/>
          <p:cNvSpPr txBox="1"/>
          <p:nvPr/>
        </p:nvSpPr>
        <p:spPr>
          <a:xfrm>
            <a:off x="914400" y="2288648"/>
            <a:ext cx="10363200" cy="1086600"/>
          </a:xfrm>
          <a:prstGeom prst="rect">
            <a:avLst/>
          </a:prstGeom>
          <a:solidFill>
            <a:srgbClr val="ACB4C3">
              <a:alpha val="14901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456915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595959"/>
              </a:solidFill>
            </a:endParaRPr>
          </a:p>
          <a:p>
            <a:pPr marL="456915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SELECT AVG(</a:t>
            </a:r>
            <a:r>
              <a:rPr lang="en-US" sz="18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column_name</a:t>
            </a:r>
            <a:r>
              <a:rPr lang="en-US" sz="18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 FROM </a:t>
            </a:r>
            <a:r>
              <a:rPr lang="en-US" sz="18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table_name</a:t>
            </a:r>
            <a:r>
              <a:rPr lang="en-US" sz="1800" dirty="0">
                <a:solidFill>
                  <a:srgbClr val="595959"/>
                </a:solidFill>
              </a:rPr>
              <a:t> </a:t>
            </a:r>
            <a:endParaRPr sz="2400" dirty="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A818"/>
              </a:buClr>
              <a:buSzPts val="2399"/>
              <a:buFont typeface="Noto Sans Symbols"/>
              <a:buNone/>
            </a:pPr>
            <a:endParaRPr sz="2400" b="1" dirty="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85" name="Google Shape;185;p18"/>
          <p:cNvSpPr txBox="1"/>
          <p:nvPr/>
        </p:nvSpPr>
        <p:spPr>
          <a:xfrm>
            <a:off x="917850" y="4184548"/>
            <a:ext cx="10363200" cy="1086600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456915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595959"/>
              </a:solidFill>
            </a:endParaRPr>
          </a:p>
          <a:p>
            <a:pPr marL="456915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SELECT AVG(column_name) FROM table_name GROUP BY column_name</a:t>
            </a:r>
            <a:endParaRPr sz="24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A818"/>
              </a:buClr>
              <a:buSzPts val="2399"/>
              <a:buFont typeface="Noto Sans Symbols"/>
              <a:buNone/>
            </a:pPr>
            <a:endParaRPr sz="2400" b="1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9"/>
          <p:cNvSpPr txBox="1">
            <a:spLocks noGrp="1"/>
          </p:cNvSpPr>
          <p:nvPr>
            <p:ph type="body" idx="1"/>
          </p:nvPr>
        </p:nvSpPr>
        <p:spPr>
          <a:xfrm>
            <a:off x="190402" y="1196125"/>
            <a:ext cx="11818200" cy="52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456915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6915" lvl="0" indent="284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COUNT</a:t>
            </a:r>
            <a:r>
              <a:rPr lang="en-US" sz="1800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- </a:t>
            </a:r>
            <a:r>
              <a:rPr lang="en-US" sz="1800" dirty="0" err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връща</a:t>
            </a:r>
            <a:r>
              <a:rPr lang="en-US" sz="1800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брой</a:t>
            </a:r>
            <a:r>
              <a:rPr lang="en-US" sz="1800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на</a:t>
            </a:r>
            <a:r>
              <a:rPr lang="en-US" sz="1800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записите</a:t>
            </a:r>
            <a:r>
              <a:rPr lang="en-US" sz="1800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в </a:t>
            </a:r>
            <a:r>
              <a:rPr lang="en-US" sz="1800" dirty="0" err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посочената</a:t>
            </a:r>
            <a:r>
              <a:rPr lang="en-US" sz="1800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таблица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398"/>
              <a:buNone/>
            </a:pPr>
            <a:endParaRPr dirty="0"/>
          </a:p>
        </p:txBody>
      </p:sp>
      <p:sp>
        <p:nvSpPr>
          <p:cNvPr id="192" name="Google Shape;192;p19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Agregate functions - examples</a:t>
            </a:r>
            <a:endParaRPr/>
          </a:p>
        </p:txBody>
      </p:sp>
      <p:sp>
        <p:nvSpPr>
          <p:cNvPr id="193" name="Google Shape;193;p19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sp>
        <p:nvSpPr>
          <p:cNvPr id="194" name="Google Shape;194;p19"/>
          <p:cNvSpPr txBox="1"/>
          <p:nvPr/>
        </p:nvSpPr>
        <p:spPr>
          <a:xfrm>
            <a:off x="914400" y="2288648"/>
            <a:ext cx="10363200" cy="1086600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456915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595959"/>
              </a:solidFill>
            </a:endParaRPr>
          </a:p>
          <a:p>
            <a:pPr marL="456915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SELECT COUNT(*) FROM table_name; </a:t>
            </a:r>
            <a:endParaRPr sz="24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A818"/>
              </a:buClr>
              <a:buSzPts val="2399"/>
              <a:buFont typeface="Noto Sans Symbols"/>
              <a:buNone/>
            </a:pPr>
            <a:endParaRPr sz="2400" b="1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0"/>
          <p:cNvSpPr txBox="1">
            <a:spLocks noGrp="1"/>
          </p:cNvSpPr>
          <p:nvPr>
            <p:ph type="body" idx="1"/>
          </p:nvPr>
        </p:nvSpPr>
        <p:spPr>
          <a:xfrm>
            <a:off x="190402" y="1196125"/>
            <a:ext cx="11818200" cy="52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456915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6915" lvl="0" indent="284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MAX</a:t>
            </a:r>
            <a:r>
              <a:rPr lang="en-US" sz="18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- връща максимална стойност от записите в посочената колона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398"/>
              <a:buNone/>
            </a:pPr>
            <a:endParaRPr/>
          </a:p>
        </p:txBody>
      </p:sp>
      <p:sp>
        <p:nvSpPr>
          <p:cNvPr id="201" name="Google Shape;201;p20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Agregate functions - examples</a:t>
            </a:r>
            <a:endParaRPr/>
          </a:p>
        </p:txBody>
      </p:sp>
      <p:sp>
        <p:nvSpPr>
          <p:cNvPr id="202" name="Google Shape;202;p20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sp>
        <p:nvSpPr>
          <p:cNvPr id="203" name="Google Shape;203;p20"/>
          <p:cNvSpPr txBox="1"/>
          <p:nvPr/>
        </p:nvSpPr>
        <p:spPr>
          <a:xfrm>
            <a:off x="914400" y="2288648"/>
            <a:ext cx="10363200" cy="1086600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SELECT MAX(column_name) FROM table_name</a:t>
            </a:r>
            <a:endParaRPr sz="24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A818"/>
              </a:buClr>
              <a:buSzPts val="2399"/>
              <a:buFont typeface="Noto Sans Symbols"/>
              <a:buNone/>
            </a:pPr>
            <a:endParaRPr sz="2400" b="1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1"/>
          <p:cNvSpPr txBox="1">
            <a:spLocks noGrp="1"/>
          </p:cNvSpPr>
          <p:nvPr>
            <p:ph type="body" idx="1"/>
          </p:nvPr>
        </p:nvSpPr>
        <p:spPr>
          <a:xfrm>
            <a:off x="190402" y="1196125"/>
            <a:ext cx="11818200" cy="52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456915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6915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MIN</a:t>
            </a:r>
            <a:r>
              <a:rPr lang="en-US" sz="1800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- </a:t>
            </a:r>
            <a:r>
              <a:rPr lang="en-US" sz="1800" dirty="0" err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връща</a:t>
            </a:r>
            <a:r>
              <a:rPr lang="en-US" sz="1800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минималната</a:t>
            </a:r>
            <a:r>
              <a:rPr lang="en-US" sz="1800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стойност</a:t>
            </a:r>
            <a:r>
              <a:rPr lang="en-US" sz="1800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от</a:t>
            </a:r>
            <a:r>
              <a:rPr lang="en-US" sz="1800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записите</a:t>
            </a:r>
            <a:r>
              <a:rPr lang="en-US" sz="1800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в </a:t>
            </a:r>
            <a:r>
              <a:rPr lang="en-US" sz="1800" dirty="0" err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посочената</a:t>
            </a:r>
            <a:r>
              <a:rPr lang="en-US" sz="1800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колона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398"/>
              <a:buNone/>
            </a:pPr>
            <a:endParaRPr dirty="0"/>
          </a:p>
        </p:txBody>
      </p:sp>
      <p:sp>
        <p:nvSpPr>
          <p:cNvPr id="210" name="Google Shape;210;p21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Agregate functions - examples</a:t>
            </a:r>
            <a:endParaRPr/>
          </a:p>
        </p:txBody>
      </p:sp>
      <p:sp>
        <p:nvSpPr>
          <p:cNvPr id="211" name="Google Shape;211;p21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sp>
        <p:nvSpPr>
          <p:cNvPr id="212" name="Google Shape;212;p21"/>
          <p:cNvSpPr txBox="1"/>
          <p:nvPr/>
        </p:nvSpPr>
        <p:spPr>
          <a:xfrm>
            <a:off x="914400" y="2288648"/>
            <a:ext cx="10363200" cy="1086600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595959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SELECT MIN(column_name) FROM table_name;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A818"/>
              </a:buClr>
              <a:buSzPts val="2399"/>
              <a:buFont typeface="Noto Sans Symbols"/>
              <a:buNone/>
            </a:pPr>
            <a:endParaRPr sz="2400" b="1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1_SoftUni3_1">
  <a:themeElements>
    <a:clrScheme name="Custom 2">
      <a:dk1>
        <a:srgbClr val="474A8A"/>
      </a:dk1>
      <a:lt1>
        <a:srgbClr val="C2C906"/>
      </a:lt1>
      <a:dk2>
        <a:srgbClr val="474A8A"/>
      </a:dk2>
      <a:lt2>
        <a:srgbClr val="FFFFFF"/>
      </a:lt2>
      <a:accent1>
        <a:srgbClr val="72F76D"/>
      </a:accent1>
      <a:accent2>
        <a:srgbClr val="00B050"/>
      </a:accent2>
      <a:accent3>
        <a:srgbClr val="44A9F8"/>
      </a:accent3>
      <a:accent4>
        <a:srgbClr val="308FA0"/>
      </a:accent4>
      <a:accent5>
        <a:srgbClr val="67748E"/>
      </a:accent5>
      <a:accent6>
        <a:srgbClr val="F4F5F7"/>
      </a:accent6>
      <a:hlink>
        <a:srgbClr val="5AF244"/>
      </a:hlink>
      <a:folHlink>
        <a:srgbClr val="F6C78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</TotalTime>
  <Words>580</Words>
  <Application>Microsoft Office PowerPoint</Application>
  <PresentationFormat>По избор</PresentationFormat>
  <Paragraphs>222</Paragraphs>
  <Slides>21</Slides>
  <Notes>21</Notes>
  <HiddenSlides>0</HiddenSlides>
  <MMClips>0</MMClips>
  <ScaleCrop>false</ScaleCrop>
  <HeadingPairs>
    <vt:vector size="6" baseType="variant">
      <vt:variant>
        <vt:lpstr>Използвани шрифтове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Заглавия на слайдовете</vt:lpstr>
      </vt:variant>
      <vt:variant>
        <vt:i4>21</vt:i4>
      </vt:variant>
    </vt:vector>
  </HeadingPairs>
  <TitlesOfParts>
    <vt:vector size="27" baseType="lpstr">
      <vt:lpstr>Arial</vt:lpstr>
      <vt:lpstr>Noto Sans Symbols</vt:lpstr>
      <vt:lpstr>Calibri</vt:lpstr>
      <vt:lpstr>Consolas</vt:lpstr>
      <vt:lpstr>Roboto</vt:lpstr>
      <vt:lpstr>1_SoftUni3_1</vt:lpstr>
      <vt:lpstr>Advanced SQL  queries </vt:lpstr>
      <vt:lpstr>Table of Contents</vt:lpstr>
      <vt:lpstr>Презентация на PowerPoint</vt:lpstr>
      <vt:lpstr>Agregate functions</vt:lpstr>
      <vt:lpstr>Презентация на PowerPoint</vt:lpstr>
      <vt:lpstr>Agregate functions - examples</vt:lpstr>
      <vt:lpstr>Agregate functions - examples</vt:lpstr>
      <vt:lpstr>Agregate functions - examples</vt:lpstr>
      <vt:lpstr>Agregate functions - examples</vt:lpstr>
      <vt:lpstr>Agregate functions - examples</vt:lpstr>
      <vt:lpstr>Презентация на PowerPoint</vt:lpstr>
      <vt:lpstr>Task</vt:lpstr>
      <vt:lpstr>ORDER BY</vt:lpstr>
      <vt:lpstr>LIMIT</vt:lpstr>
      <vt:lpstr>ORDER BY … LIMIT</vt:lpstr>
      <vt:lpstr>WHERE … ORDER BY … LIMIT</vt:lpstr>
      <vt:lpstr>WHERE CLAUSE with subquery</vt:lpstr>
      <vt:lpstr>WHERE …  LIKE …</vt:lpstr>
      <vt:lpstr>Презентация на PowerPoint</vt:lpstr>
      <vt:lpstr>Презентация на PowerPoint</vt:lpstr>
      <vt:lpstr>Trainings @ Vratsa Software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Advanced SQL  queries</dc:title>
  <dc:creator>Milena</dc:creator>
  <cp:lastModifiedBy>Ariel</cp:lastModifiedBy>
  <cp:revision>7</cp:revision>
  <dcterms:modified xsi:type="dcterms:W3CDTF">2020-03-21T14:30:33Z</dcterms:modified>
</cp:coreProperties>
</file>